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53" r:id="rId1"/>
    <p:sldMasterId id="2147483655" r:id="rId2"/>
    <p:sldMasterId id="2147483659" r:id="rId3"/>
  </p:sldMasterIdLst>
  <p:handoutMasterIdLst>
    <p:handoutMasterId r:id="rId21"/>
  </p:handoutMasterIdLst>
  <p:sldIdLst>
    <p:sldId id="256" r:id="rId4"/>
    <p:sldId id="257" r:id="rId5"/>
    <p:sldId id="258" r:id="rId6"/>
    <p:sldId id="259" r:id="rId7"/>
    <p:sldId id="260" r:id="rId8"/>
    <p:sldId id="261" r:id="rId9"/>
    <p:sldId id="272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29DF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4822" autoAdjust="0"/>
    <p:restoredTop sz="94660"/>
  </p:normalViewPr>
  <p:slideViewPr>
    <p:cSldViewPr>
      <p:cViewPr>
        <p:scale>
          <a:sx n="88" d="100"/>
          <a:sy n="88" d="100"/>
        </p:scale>
        <p:origin x="-8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 smtClean="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 smtClean="0"/>
            </a:lvl1pPr>
          </a:lstStyle>
          <a:p>
            <a:pPr>
              <a:defRPr/>
            </a:pPr>
            <a:fld id="{16D2099B-5FFD-4C16-AF61-5659A075C36C}" type="datetimeFigureOut">
              <a:rPr lang="he-IL"/>
              <a:pPr>
                <a:defRPr/>
              </a:pPr>
              <a:t>י"א/אדר ב/תשע"א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 smtClean="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 smtClean="0"/>
            </a:lvl1pPr>
          </a:lstStyle>
          <a:p>
            <a:pPr>
              <a:defRPr/>
            </a:pPr>
            <a:fld id="{EA80CD51-F6EB-4CC5-AAE8-C6809C7B0F6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itlemaster_m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ltGray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he-IL" noProof="0" smtClean="0"/>
              <a:t>לחץ כדי לערוך סגנון כותרת משנה של תבנית בסיס</a:t>
            </a:r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pPr lvl="0"/>
            <a:r>
              <a:rPr lang="he-IL" noProof="0" smtClean="0"/>
              <a:t>לחץ כדי לערוך סגנון כותרת של תבנית בסיס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sz="half" idx="10"/>
          </p:nvPr>
        </p:nvSpPr>
        <p:spPr>
          <a:xfrm>
            <a:off x="304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04B5C26-8553-45BE-B121-29710AD3C7DE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37823F-3349-4751-B4E3-664E4447FABA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836FB-F182-4ADF-81E2-F177A9E3F16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A4E3A-AA48-41C5-9FED-8DC3929E503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C5A6F-316B-4F60-AC3E-FA2904F83A25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3FCAC4-01A7-4A99-A23A-34F050E3BDC2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91635-0154-4B55-A0DF-770767842A9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FADB8-A40B-4D8B-9963-DF6EADA48C9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F8404-4D05-4E1F-B239-57CD37D11698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562DF5-0E9A-4DB0-9034-ACA1286C05F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1752F5-9624-4B34-ACA8-6C351688BF5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he-IL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3300" mc:Ignorable="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he-IL" noProof="0" smtClean="0"/>
              <a:t>לחץ כדי לערוך סגנון כותרת של תבנית בסיס</a:t>
            </a:r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he-IL" noProof="0" smtClean="0"/>
              <a:t>לחץ כדי לערוך סגנון כותרת משנה של תבנית בסיס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2FADE95-FCF1-4455-A784-77B9E059F48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65EA1A-531F-4D88-BD34-55B0BC460AE2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84CA6-4071-45EE-892E-C92B97FEC94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13A50-9FB0-4FEE-A69F-9A5E304C694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0F3500-BC87-4721-8C8F-4B05FEA70CE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134CC-2BB0-4C43-B569-97D5B0704F4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2EBB5-F2EF-44A0-A0A7-47F3B42672C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AD2099-D3A0-4B7D-A85B-02F65E5C423E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3B07A0-B1DB-4A8B-A1B9-951A99F0F16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8AE22-6AD5-4639-86F7-4C5ED9FAED50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16743-428C-4E19-A5B3-D5A49D9C2BB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35041-E158-4836-AAB8-5ADC0D057D2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2C0C78-E7BA-4C0D-9088-DE957E4619E4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3173A7-11D7-4281-855E-95760BADCCD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7BC35-C608-41AA-80E7-9856FDEF3C2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1375B-842F-414F-A840-804FE4DF5D9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2CF42-9879-43C8-A373-25C13D2FFFFC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F0AC4-90B3-443F-9CD6-83073A4C358A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434C3-1823-4FD0-9F07-B9E03A3B0A59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6124C2-7145-4BB3-9401-EBCAF1045A66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AC70D0-22A0-45D1-A215-DF43C4643967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8F2F27-F37E-4DCE-9287-7B30FD593C43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24DBD-4472-485D-97F6-C572AB38C4CD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11267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rtl="0">
                <a:defRPr/>
              </a:pPr>
              <a:endParaRPr lang="en-US"/>
            </a:p>
          </p:txBody>
        </p:sp>
        <p:pic>
          <p:nvPicPr>
            <p:cNvPr id="1033" name="Picture 4" descr="slidemaster_med3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000" smtClean="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9EC86D63-8A41-4196-85C2-7C0B996F63C1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slow"/>
  <p:txStyles>
    <p:titleStyle>
      <a:lvl1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2pPr>
      <a:lvl3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3pPr>
      <a:lvl4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4pPr>
      <a:lvl5pPr algn="l" rtl="1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5pPr>
      <a:lvl6pPr marL="4572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6pPr>
      <a:lvl7pPr marL="9144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7pPr>
      <a:lvl8pPr marL="13716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8pPr>
      <a:lvl9pPr marL="1828800" algn="l" rtl="1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>
              <a:defRPr sz="14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xmlns:mc="http://schemas.openxmlformats.org/markup-compatibility/2006" val="FFFFFF" mc:Ignorable="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xmlns:mc="http://schemas.openxmlformats.org/markup-compatibility/2006" val="000000" mc:Ignorable="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0">
              <a:defRPr sz="1400" smtClean="0">
                <a:latin typeface="+mn-lt"/>
              </a:defRPr>
            </a:lvl1pPr>
          </a:lstStyle>
          <a:p>
            <a:pPr>
              <a:defRPr/>
            </a:pPr>
            <a:fld id="{AC502696-4DB5-4AC8-8C02-7958B3E8D2DA}" type="slidenum">
              <a:rPr lang="he-IL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05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he-IL"/>
          </a:p>
        </p:txBody>
      </p:sp>
      <p:grpSp>
        <p:nvGrpSpPr>
          <p:cNvPr id="2058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07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7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7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7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7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8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8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8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8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grpSp>
          <p:nvGrpSpPr>
            <p:cNvPr id="2084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085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09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10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</p:grpSp>
          <p:sp>
            <p:nvSpPr>
              <p:cNvPr id="2086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087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sp>
            <p:nvSpPr>
              <p:cNvPr id="2088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grpSp>
            <p:nvGrpSpPr>
              <p:cNvPr id="2089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090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1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2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3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4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5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6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97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</p:grpSp>
        </p:grpSp>
      </p:grpSp>
      <p:grpSp>
        <p:nvGrpSpPr>
          <p:cNvPr id="2059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073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  <p:sp>
          <p:nvSpPr>
            <p:cNvPr id="2074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he-IL"/>
            </a:p>
          </p:txBody>
        </p:sp>
      </p:grpSp>
      <p:grpSp>
        <p:nvGrpSpPr>
          <p:cNvPr id="2060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2061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063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e-IL"/>
              </a:p>
            </p:txBody>
          </p:sp>
          <p:grpSp>
            <p:nvGrpSpPr>
              <p:cNvPr id="2064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065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66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67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68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69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70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71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  <p:sp>
              <p:nvSpPr>
                <p:cNvPr id="2072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he-IL"/>
                </a:p>
              </p:txBody>
            </p:sp>
          </p:grpSp>
        </p:grpSp>
        <p:sp>
          <p:nvSpPr>
            <p:cNvPr id="206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he-IL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358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fld id="{D0ABF295-7B7F-47C8-9A15-CE2A22911F2B}" type="slidenum">
              <a:rPr lang="he-IL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2484438" y="1196975"/>
            <a:ext cx="6400800" cy="3600450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4800" smtClean="0">
                <a:solidFill>
                  <a:srgbClr val="29DF0B"/>
                </a:solidFill>
              </a:rPr>
              <a:t>Present simple</a:t>
            </a:r>
            <a:br>
              <a:rPr lang="en-US" sz="4800" smtClean="0">
                <a:solidFill>
                  <a:srgbClr val="29DF0B"/>
                </a:solidFill>
              </a:rPr>
            </a:br>
            <a:r>
              <a:rPr lang="he-IL" sz="4800" smtClean="0">
                <a:solidFill>
                  <a:srgbClr val="29DF0B"/>
                </a:solidFill>
              </a:rPr>
              <a:t>הווה פשוט</a:t>
            </a:r>
            <a:endParaRPr lang="en-US" sz="4800" smtClean="0">
              <a:solidFill>
                <a:srgbClr val="29DF0B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260475"/>
          </a:xfrm>
        </p:spPr>
        <p:txBody>
          <a:bodyPr/>
          <a:lstStyle/>
          <a:p>
            <a:pPr eaLnBrk="1" hangingPunct="1"/>
            <a:r>
              <a:rPr lang="en-US" sz="6000" smtClean="0">
                <a:solidFill>
                  <a:srgbClr val="29DF0B"/>
                </a:solidFill>
              </a:rPr>
              <a:t>Present simple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1412875"/>
            <a:ext cx="7626350" cy="50403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he-IL" sz="2800" smtClean="0"/>
              <a:t>אנו נשתמש בזמן זה כדי: </a:t>
            </a:r>
          </a:p>
          <a:p>
            <a:pPr eaLnBrk="1" hangingPunct="1">
              <a:lnSpc>
                <a:spcPct val="90000"/>
              </a:lnSpc>
            </a:pPr>
            <a:r>
              <a:rPr lang="he-IL" sz="2800" smtClean="0"/>
              <a:t>לתאר פעולות שחוזרות על עצמן, הרגלים ומנהגים כלליים:       </a:t>
            </a:r>
          </a:p>
          <a:p>
            <a:pPr algn="l" eaLnBrk="1" hangingPunct="1">
              <a:lnSpc>
                <a:spcPct val="90000"/>
              </a:lnSpc>
              <a:buFontTx/>
              <a:buNone/>
            </a:pPr>
            <a:r>
              <a:rPr lang="en-US" sz="2800" smtClean="0"/>
              <a:t>She always drinks milk in the morning.</a:t>
            </a:r>
            <a:endParaRPr lang="he-IL" sz="2800" smtClean="0"/>
          </a:p>
          <a:p>
            <a:pPr algn="l" eaLnBrk="1" hangingPunct="1">
              <a:lnSpc>
                <a:spcPct val="90000"/>
              </a:lnSpc>
              <a:buFontTx/>
              <a:buNone/>
            </a:pPr>
            <a:r>
              <a:rPr lang="he-IL" sz="2800" smtClean="0"/>
              <a:t>               </a:t>
            </a:r>
            <a:r>
              <a:rPr lang="en-US" sz="2800" smtClean="0"/>
              <a:t>I go to school every day.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e-IL" sz="2800" smtClean="0"/>
              <a:t>(כלומר אני תמיד הולך לביה"ס זה לא חד פעמי זהו הרגל אני הולך לביה"ס יום יום)</a:t>
            </a:r>
            <a:endParaRPr lang="en-US" sz="2800" smtClean="0"/>
          </a:p>
          <a:p>
            <a:pPr eaLnBrk="1" hangingPunct="1">
              <a:lnSpc>
                <a:spcPct val="90000"/>
              </a:lnSpc>
            </a:pPr>
            <a:r>
              <a:rPr lang="he-IL" sz="2800" smtClean="0"/>
              <a:t>כדי לציין עובדות ואמיתות כלליות: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he-IL" sz="2800" smtClean="0"/>
              <a:t> </a:t>
            </a:r>
            <a:r>
              <a:rPr lang="en-US" sz="2800" smtClean="0"/>
              <a:t>Water boils at 100 degrees.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e-IL" sz="2800" smtClean="0"/>
              <a:t>כלומר מים רותחים ב- 100 מעלות זוהי עובדה שלא ניתן לשנות אותה.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e-IL" u="sng" smtClean="0">
                <a:solidFill>
                  <a:srgbClr val="29DF0B"/>
                </a:solidFill>
              </a:rPr>
              <a:t>ביטויי זמן אופייניים</a:t>
            </a:r>
            <a:br>
              <a:rPr lang="he-IL" u="sng" smtClean="0">
                <a:solidFill>
                  <a:srgbClr val="29DF0B"/>
                </a:solidFill>
              </a:rPr>
            </a:br>
            <a:r>
              <a:rPr lang="en-US" u="sng" smtClean="0">
                <a:solidFill>
                  <a:srgbClr val="29DF0B"/>
                </a:solidFill>
              </a:rPr>
              <a:t>time expressions</a:t>
            </a:r>
            <a:r>
              <a:rPr lang="he-IL" smtClean="0"/>
              <a:t> </a:t>
            </a:r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28800"/>
            <a:ext cx="8496300" cy="4552950"/>
          </a:xfrm>
        </p:spPr>
        <p:txBody>
          <a:bodyPr/>
          <a:lstStyle/>
          <a:p>
            <a:pPr algn="l" rtl="0" eaLnBrk="1" hangingPunct="1">
              <a:buFontTx/>
              <a:buNone/>
            </a:pPr>
            <a:r>
              <a:rPr lang="en-US" sz="2800" smtClean="0"/>
              <a:t>Always = </a:t>
            </a:r>
            <a:r>
              <a:rPr lang="he-IL" sz="2800" smtClean="0"/>
              <a:t>תמיד</a:t>
            </a:r>
            <a:r>
              <a:rPr lang="en-US" sz="2800" smtClean="0"/>
              <a:t> </a:t>
            </a:r>
          </a:p>
          <a:p>
            <a:pPr algn="l" rtl="0" eaLnBrk="1" hangingPunct="1">
              <a:buFontTx/>
              <a:buNone/>
            </a:pPr>
            <a:r>
              <a:rPr lang="en-US" sz="2800" smtClean="0"/>
              <a:t>Usually = </a:t>
            </a:r>
            <a:r>
              <a:rPr lang="he-IL" sz="2800" smtClean="0"/>
              <a:t>בד"כ</a:t>
            </a:r>
            <a:r>
              <a:rPr lang="en-US" sz="2800" smtClean="0"/>
              <a:t> </a:t>
            </a:r>
          </a:p>
          <a:p>
            <a:pPr algn="l" rtl="0" eaLnBrk="1" hangingPunct="1">
              <a:buFontTx/>
              <a:buNone/>
            </a:pPr>
            <a:r>
              <a:rPr lang="en-US" sz="2800" smtClean="0"/>
              <a:t>Every day/week/month = </a:t>
            </a:r>
            <a:r>
              <a:rPr lang="he-IL" sz="2800" smtClean="0"/>
              <a:t>כל יום/שבוע/חודש וכ"ו</a:t>
            </a:r>
            <a:endParaRPr lang="en-US" sz="2800" smtClean="0"/>
          </a:p>
          <a:p>
            <a:pPr algn="l" rtl="0" eaLnBrk="1" hangingPunct="1">
              <a:buFontTx/>
              <a:buNone/>
            </a:pPr>
            <a:r>
              <a:rPr lang="en-US" sz="2800" smtClean="0"/>
              <a:t>Sometimes = </a:t>
            </a:r>
            <a:r>
              <a:rPr lang="he-IL" sz="2800" smtClean="0"/>
              <a:t>לפעמים</a:t>
            </a:r>
            <a:r>
              <a:rPr lang="en-US" sz="2800" smtClean="0"/>
              <a:t> </a:t>
            </a:r>
          </a:p>
          <a:p>
            <a:pPr algn="l" rtl="0" eaLnBrk="1" hangingPunct="1">
              <a:buFontTx/>
              <a:buNone/>
            </a:pPr>
            <a:r>
              <a:rPr lang="en-US" sz="2800" smtClean="0"/>
              <a:t>Often = </a:t>
            </a:r>
            <a:r>
              <a:rPr lang="he-IL" sz="2800" smtClean="0"/>
              <a:t>לעיתים קרובות</a:t>
            </a:r>
            <a:endParaRPr lang="en-US" sz="2800" smtClean="0"/>
          </a:p>
          <a:p>
            <a:pPr algn="l" rtl="0" eaLnBrk="1" hangingPunct="1">
              <a:buFontTx/>
              <a:buNone/>
            </a:pPr>
            <a:r>
              <a:rPr lang="en-US" sz="2800" smtClean="0"/>
              <a:t>Never = </a:t>
            </a:r>
            <a:r>
              <a:rPr lang="he-IL" sz="2800" smtClean="0"/>
              <a:t>אף פעם</a:t>
            </a:r>
            <a:endParaRPr lang="en-US" sz="2800" smtClean="0"/>
          </a:p>
          <a:p>
            <a:pPr algn="l" rtl="0" eaLnBrk="1" hangingPunct="1">
              <a:buFontTx/>
              <a:buNone/>
            </a:pPr>
            <a:r>
              <a:rPr lang="en-US" sz="2800" smtClean="0"/>
              <a:t>Once a week/month/year = </a:t>
            </a:r>
            <a:r>
              <a:rPr lang="he-IL" sz="2800" smtClean="0"/>
              <a:t>פעם בשבוע/חודש/שנה וכ"ו </a:t>
            </a:r>
            <a:r>
              <a:rPr lang="en-US" sz="2800" smtClean="0"/>
              <a:t>         On Sunday/Monday = </a:t>
            </a:r>
            <a:r>
              <a:rPr lang="he-IL" sz="2800" smtClean="0"/>
              <a:t>בימי ראשון/שני וכ"ו</a:t>
            </a:r>
            <a:r>
              <a:rPr lang="en-US" sz="2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88913"/>
            <a:ext cx="6870700" cy="1295400"/>
          </a:xfrm>
        </p:spPr>
        <p:txBody>
          <a:bodyPr/>
          <a:lstStyle/>
          <a:p>
            <a:pPr eaLnBrk="1" hangingPunct="1"/>
            <a:r>
              <a:rPr lang="he-IL" u="sng" smtClean="0">
                <a:solidFill>
                  <a:srgbClr val="00CC00"/>
                </a:solidFill>
              </a:rPr>
              <a:t>מבנה המשפט</a:t>
            </a:r>
            <a:endParaRPr lang="en-US" u="sng" smtClean="0">
              <a:solidFill>
                <a:srgbClr val="00CC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he-IL" smtClean="0"/>
              <a:t>תחילה נחלק את כינויי הגוף לשתי קבוצות :</a:t>
            </a:r>
          </a:p>
          <a:p>
            <a:pPr marL="609600" indent="-609600" eaLnBrk="1" hangingPunct="1">
              <a:buFontTx/>
              <a:buNone/>
            </a:pPr>
            <a:endParaRPr lang="he-IL" smtClean="0"/>
          </a:p>
          <a:p>
            <a:pPr marL="609600" indent="-609600" eaLnBrk="1" hangingPunct="1">
              <a:buFontTx/>
              <a:buNone/>
            </a:pPr>
            <a:endParaRPr lang="he-IL" smtClean="0"/>
          </a:p>
          <a:p>
            <a:pPr marL="609600" indent="-609600" eaLnBrk="1" hangingPunct="1">
              <a:buFontTx/>
              <a:buNone/>
            </a:pPr>
            <a:r>
              <a:rPr lang="he-IL" smtClean="0"/>
              <a:t>                   </a:t>
            </a:r>
          </a:p>
          <a:p>
            <a:pPr marL="609600" indent="-609600" eaLnBrk="1" hangingPunct="1">
              <a:buFontTx/>
              <a:buNone/>
            </a:pPr>
            <a:r>
              <a:rPr lang="he-IL" smtClean="0"/>
              <a:t>       קבוצה 2            </a:t>
            </a:r>
            <a:r>
              <a:rPr lang="en-US" smtClean="0"/>
              <a:t>              </a:t>
            </a:r>
            <a:r>
              <a:rPr lang="he-IL" smtClean="0"/>
              <a:t>קבוצה 1</a:t>
            </a:r>
          </a:p>
          <a:p>
            <a:pPr marL="609600" indent="-609600" eaLnBrk="1" hangingPunct="1">
              <a:buFontTx/>
              <a:buNone/>
            </a:pPr>
            <a:r>
              <a:rPr lang="he-IL" smtClean="0"/>
              <a:t> </a:t>
            </a:r>
            <a:endParaRPr lang="en-US" smtClean="0"/>
          </a:p>
        </p:txBody>
      </p:sp>
      <p:sp>
        <p:nvSpPr>
          <p:cNvPr id="9220" name="AutoShape 5"/>
          <p:cNvSpPr>
            <a:spLocks noChangeArrowheads="1"/>
          </p:cNvSpPr>
          <p:nvPr/>
        </p:nvSpPr>
        <p:spPr bwMode="auto">
          <a:xfrm rot="1077071">
            <a:off x="2555875" y="2274888"/>
            <a:ext cx="576263" cy="2005012"/>
          </a:xfrm>
          <a:prstGeom prst="downArrow">
            <a:avLst>
              <a:gd name="adj1" fmla="val 50000"/>
              <a:gd name="adj2" fmla="val 86983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9221" name="Rectangle 6"/>
          <p:cNvSpPr>
            <a:spLocks noChangeArrowheads="1"/>
          </p:cNvSpPr>
          <p:nvPr/>
        </p:nvSpPr>
        <p:spPr bwMode="auto">
          <a:xfrm>
            <a:off x="1476375" y="4652963"/>
            <a:ext cx="1943100" cy="1296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</a:rPr>
              <a:t>I </a:t>
            </a:r>
          </a:p>
          <a:p>
            <a:pPr algn="ctr"/>
            <a:r>
              <a:rPr lang="en-US">
                <a:latin typeface="Comic Sans MS" pitchFamily="66" charset="0"/>
              </a:rPr>
              <a:t>you</a:t>
            </a:r>
          </a:p>
          <a:p>
            <a:pPr algn="ctr"/>
            <a:r>
              <a:rPr lang="en-US">
                <a:latin typeface="Comic Sans MS" pitchFamily="66" charset="0"/>
              </a:rPr>
              <a:t>We</a:t>
            </a:r>
          </a:p>
          <a:p>
            <a:pPr algn="ctr"/>
            <a:r>
              <a:rPr lang="en-US">
                <a:latin typeface="Comic Sans MS" pitchFamily="66" charset="0"/>
              </a:rPr>
              <a:t>they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5724525" y="4652963"/>
            <a:ext cx="1943100" cy="12969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/>
          </a:p>
          <a:p>
            <a:pPr algn="ctr"/>
            <a:endParaRPr lang="en-US"/>
          </a:p>
          <a:p>
            <a:pPr algn="ctr"/>
            <a:r>
              <a:rPr lang="en-US">
                <a:latin typeface="Comic Sans MS" pitchFamily="66" charset="0"/>
              </a:rPr>
              <a:t>he</a:t>
            </a:r>
          </a:p>
          <a:p>
            <a:pPr algn="ctr"/>
            <a:r>
              <a:rPr lang="en-US">
                <a:latin typeface="Comic Sans MS" pitchFamily="66" charset="0"/>
              </a:rPr>
              <a:t>she</a:t>
            </a:r>
          </a:p>
          <a:p>
            <a:pPr algn="ctr"/>
            <a:r>
              <a:rPr lang="en-US">
                <a:latin typeface="Comic Sans MS" pitchFamily="66" charset="0"/>
              </a:rPr>
              <a:t>It</a:t>
            </a:r>
          </a:p>
          <a:p>
            <a:pPr algn="ctr"/>
            <a:endParaRPr lang="en-US"/>
          </a:p>
          <a:p>
            <a:pPr algn="ctr"/>
            <a:endParaRPr lang="en-US"/>
          </a:p>
        </p:txBody>
      </p:sp>
      <p:sp>
        <p:nvSpPr>
          <p:cNvPr id="9223" name="AutoShape 9"/>
          <p:cNvSpPr>
            <a:spLocks noChangeArrowheads="1"/>
          </p:cNvSpPr>
          <p:nvPr/>
        </p:nvSpPr>
        <p:spPr bwMode="auto">
          <a:xfrm rot="-630186">
            <a:off x="6372225" y="2349500"/>
            <a:ext cx="576263" cy="2005013"/>
          </a:xfrm>
          <a:prstGeom prst="downArrow">
            <a:avLst>
              <a:gd name="adj1" fmla="val 50000"/>
              <a:gd name="adj2" fmla="val 86983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188913"/>
            <a:ext cx="6870700" cy="1600200"/>
          </a:xfrm>
        </p:spPr>
        <p:txBody>
          <a:bodyPr/>
          <a:lstStyle/>
          <a:p>
            <a:pPr eaLnBrk="1" hangingPunct="1"/>
            <a:r>
              <a:rPr lang="he-IL" sz="4000" u="sng" smtClean="0">
                <a:solidFill>
                  <a:srgbClr val="29DF0B"/>
                </a:solidFill>
              </a:rPr>
              <a:t/>
            </a:r>
            <a:br>
              <a:rPr lang="he-IL" sz="4000" u="sng" smtClean="0">
                <a:solidFill>
                  <a:srgbClr val="29DF0B"/>
                </a:solidFill>
              </a:rPr>
            </a:br>
            <a:r>
              <a:rPr lang="he-IL" sz="4000" u="sng" smtClean="0">
                <a:solidFill>
                  <a:srgbClr val="29DF0B"/>
                </a:solidFill>
              </a:rPr>
              <a:t>משפט חיובי</a:t>
            </a:r>
            <a:br>
              <a:rPr lang="he-IL" sz="4000" u="sng" smtClean="0">
                <a:solidFill>
                  <a:srgbClr val="29DF0B"/>
                </a:solidFill>
              </a:rPr>
            </a:br>
            <a:r>
              <a:rPr lang="he-IL" sz="4000" u="sng" smtClean="0">
                <a:solidFill>
                  <a:srgbClr val="29DF0B"/>
                </a:solidFill>
              </a:rPr>
              <a:t>נתחיל עם קבוצה 1:</a:t>
            </a:r>
            <a:endParaRPr lang="en-US" sz="4000" u="sng" smtClean="0">
              <a:solidFill>
                <a:srgbClr val="29DF0B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00213"/>
            <a:ext cx="7696200" cy="3657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he-IL" smtClean="0"/>
              <a:t>                  </a:t>
            </a:r>
          </a:p>
          <a:p>
            <a:pPr eaLnBrk="1" hangingPunct="1">
              <a:buFontTx/>
              <a:buNone/>
            </a:pPr>
            <a:r>
              <a:rPr lang="he-IL" smtClean="0"/>
              <a:t>   </a:t>
            </a:r>
            <a:r>
              <a:rPr lang="en-US" smtClean="0"/>
              <a:t>           </a:t>
            </a:r>
          </a:p>
          <a:p>
            <a:pPr algn="l" rtl="0" eaLnBrk="1" hangingPunct="1">
              <a:buFontTx/>
              <a:buNone/>
            </a:pPr>
            <a:r>
              <a:rPr lang="en-US" sz="2800" smtClean="0"/>
              <a:t>                  </a:t>
            </a:r>
            <a:r>
              <a:rPr lang="en-US" smtClean="0"/>
              <a:t>+</a:t>
            </a:r>
            <a:r>
              <a:rPr lang="en-US" sz="2800" smtClean="0"/>
              <a:t>                           </a:t>
            </a:r>
            <a:r>
              <a:rPr lang="en-US" smtClean="0"/>
              <a:t>+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                              </a:t>
            </a:r>
          </a:p>
          <a:p>
            <a:pPr algn="l" rtl="0" eaLnBrk="1" hangingPunct="1">
              <a:buFontTx/>
              <a:buNone/>
            </a:pPr>
            <a:r>
              <a:rPr lang="en-US" smtClean="0"/>
              <a:t> 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539750" y="2636838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/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I </a:t>
            </a:r>
          </a:p>
          <a:p>
            <a:pPr algn="ctr"/>
            <a:r>
              <a:rPr lang="en-US">
                <a:latin typeface="Comic Sans MS" pitchFamily="66" charset="0"/>
              </a:rPr>
              <a:t>You</a:t>
            </a:r>
          </a:p>
          <a:p>
            <a:pPr algn="ctr"/>
            <a:r>
              <a:rPr lang="en-US">
                <a:latin typeface="Comic Sans MS" pitchFamily="66" charset="0"/>
              </a:rPr>
              <a:t>We</a:t>
            </a:r>
          </a:p>
          <a:p>
            <a:pPr algn="ctr"/>
            <a:r>
              <a:rPr lang="en-US">
                <a:latin typeface="Comic Sans MS" pitchFamily="66" charset="0"/>
              </a:rPr>
              <a:t>they</a:t>
            </a:r>
          </a:p>
          <a:p>
            <a:pPr algn="ctr"/>
            <a:endParaRPr lang="en-US"/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563938" y="2636838"/>
            <a:ext cx="1512887" cy="1439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פועל </a:t>
            </a:r>
            <a:r>
              <a:rPr lang="en-US"/>
              <a:t>verb1 </a:t>
            </a:r>
          </a:p>
          <a:p>
            <a:pPr algn="ctr"/>
            <a:r>
              <a:rPr lang="he-IL"/>
              <a:t>בצורתו הבסיסית </a:t>
            </a:r>
          </a:p>
          <a:p>
            <a:pPr algn="ctr"/>
            <a:r>
              <a:rPr lang="he-IL"/>
              <a:t>כלומר "עירום"</a:t>
            </a:r>
          </a:p>
          <a:p>
            <a:pPr algn="ctr"/>
            <a:r>
              <a:rPr lang="he-IL"/>
              <a:t>וללא תוספות!</a:t>
            </a:r>
            <a:endParaRPr lang="en-US"/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6443663" y="2636838"/>
            <a:ext cx="1655762" cy="1439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 rot="-2088988">
            <a:off x="1979613" y="4292600"/>
            <a:ext cx="576262" cy="1681163"/>
          </a:xfrm>
          <a:prstGeom prst="downArrow">
            <a:avLst>
              <a:gd name="adj1" fmla="val 50000"/>
              <a:gd name="adj2" fmla="val 72934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0248" name="AutoShape 8"/>
          <p:cNvSpPr>
            <a:spLocks noChangeArrowheads="1"/>
          </p:cNvSpPr>
          <p:nvPr/>
        </p:nvSpPr>
        <p:spPr bwMode="auto">
          <a:xfrm rot="1800772" flipH="1">
            <a:off x="5946775" y="3979863"/>
            <a:ext cx="576263" cy="1878012"/>
          </a:xfrm>
          <a:prstGeom prst="downArrow">
            <a:avLst>
              <a:gd name="adj1" fmla="val 50000"/>
              <a:gd name="adj2" fmla="val 81474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0249" name="AutoShape 9"/>
          <p:cNvSpPr>
            <a:spLocks noChangeArrowheads="1"/>
          </p:cNvSpPr>
          <p:nvPr/>
        </p:nvSpPr>
        <p:spPr bwMode="auto">
          <a:xfrm rot="1078448">
            <a:off x="3519488" y="4287838"/>
            <a:ext cx="576262" cy="1584325"/>
          </a:xfrm>
          <a:prstGeom prst="downArrow">
            <a:avLst>
              <a:gd name="adj1" fmla="val 50000"/>
              <a:gd name="adj2" fmla="val 68733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0250" name="Rectangle 11"/>
          <p:cNvSpPr>
            <a:spLocks noChangeArrowheads="1"/>
          </p:cNvSpPr>
          <p:nvPr/>
        </p:nvSpPr>
        <p:spPr bwMode="auto">
          <a:xfrm>
            <a:off x="1763713" y="5805488"/>
            <a:ext cx="5545137" cy="5032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0"/>
            <a:r>
              <a:rPr lang="en-US" sz="2400">
                <a:latin typeface="Comic Sans MS" pitchFamily="66" charset="0"/>
              </a:rPr>
              <a:t>You read a book every night.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258888" y="260350"/>
            <a:ext cx="6870700" cy="1600200"/>
          </a:xfrm>
        </p:spPr>
        <p:txBody>
          <a:bodyPr/>
          <a:lstStyle/>
          <a:p>
            <a:pPr eaLnBrk="1" hangingPunct="1"/>
            <a:r>
              <a:rPr lang="he-IL" u="sng" smtClean="0">
                <a:solidFill>
                  <a:srgbClr val="29DF0B"/>
                </a:solidFill>
              </a:rPr>
              <a:t>קבוצה 2:</a:t>
            </a:r>
            <a:endParaRPr lang="en-US" u="sng" smtClean="0">
              <a:solidFill>
                <a:srgbClr val="29DF0B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he-IL" smtClean="0"/>
          </a:p>
          <a:p>
            <a:pPr eaLnBrk="1" hangingPunct="1">
              <a:buFontTx/>
              <a:buNone/>
            </a:pPr>
            <a:endParaRPr lang="he-IL" smtClean="0"/>
          </a:p>
          <a:p>
            <a:pPr algn="l" rtl="0" eaLnBrk="1" hangingPunct="1">
              <a:buFontTx/>
              <a:buNone/>
            </a:pPr>
            <a:r>
              <a:rPr lang="en-US" smtClean="0"/>
              <a:t>                    +                      +</a:t>
            </a:r>
            <a:endParaRPr lang="he-IL" smtClean="0"/>
          </a:p>
          <a:p>
            <a:pPr eaLnBrk="1" hangingPunct="1">
              <a:buFontTx/>
              <a:buNone/>
            </a:pPr>
            <a:endParaRPr lang="en-US" smtClean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331913" y="2565400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>
                <a:latin typeface="Comic Sans MS" pitchFamily="66" charset="0"/>
              </a:rPr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He </a:t>
            </a:r>
          </a:p>
          <a:p>
            <a:pPr algn="ctr"/>
            <a:r>
              <a:rPr lang="en-US">
                <a:latin typeface="Comic Sans MS" pitchFamily="66" charset="0"/>
              </a:rPr>
              <a:t>She</a:t>
            </a:r>
          </a:p>
          <a:p>
            <a:pPr algn="ctr"/>
            <a:r>
              <a:rPr lang="en-US">
                <a:latin typeface="Comic Sans MS" pitchFamily="66" charset="0"/>
              </a:rPr>
              <a:t>it</a:t>
            </a:r>
          </a:p>
          <a:p>
            <a:pPr algn="ctr"/>
            <a:endParaRPr 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067175" y="2565400"/>
            <a:ext cx="1512888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>
                <a:latin typeface="Comic Sans MS" pitchFamily="66" charset="0"/>
              </a:rPr>
              <a:t>פועל </a:t>
            </a:r>
            <a:r>
              <a:rPr lang="en-US">
                <a:latin typeface="Comic Sans MS" pitchFamily="66" charset="0"/>
              </a:rPr>
              <a:t>verb1 </a:t>
            </a:r>
          </a:p>
          <a:p>
            <a:pPr algn="ctr"/>
            <a:r>
              <a:rPr lang="he-IL" u="sng">
                <a:latin typeface="Comic Sans MS" pitchFamily="66" charset="0"/>
              </a:rPr>
              <a:t>עם תוספות</a:t>
            </a:r>
            <a:r>
              <a:rPr lang="he-IL">
                <a:latin typeface="Comic Sans MS" pitchFamily="66" charset="0"/>
              </a:rPr>
              <a:t> : </a:t>
            </a:r>
          </a:p>
          <a:p>
            <a:pPr algn="ctr"/>
            <a:r>
              <a:rPr lang="he-IL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ies</a:t>
            </a:r>
            <a:r>
              <a:rPr lang="he-IL" sz="2000">
                <a:latin typeface="Comic Sans MS" pitchFamily="66" charset="0"/>
              </a:rPr>
              <a:t> או</a:t>
            </a:r>
            <a:r>
              <a:rPr lang="en-US" sz="2000">
                <a:latin typeface="Comic Sans MS" pitchFamily="66" charset="0"/>
              </a:rPr>
              <a:t>  s, es</a:t>
            </a:r>
            <a:r>
              <a:rPr lang="en-US">
                <a:latin typeface="Comic Sans MS" pitchFamily="66" charset="0"/>
              </a:rPr>
              <a:t> 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6659563" y="2636838"/>
            <a:ext cx="1655762" cy="14398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1271" name="AutoShape 7"/>
          <p:cNvSpPr>
            <a:spLocks noChangeArrowheads="1"/>
          </p:cNvSpPr>
          <p:nvPr/>
        </p:nvSpPr>
        <p:spPr bwMode="auto">
          <a:xfrm rot="-1298455">
            <a:off x="2163763" y="4081463"/>
            <a:ext cx="576262" cy="1522412"/>
          </a:xfrm>
          <a:prstGeom prst="downArrow">
            <a:avLst>
              <a:gd name="adj1" fmla="val 50000"/>
              <a:gd name="adj2" fmla="val 66047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1272" name="AutoShape 8"/>
          <p:cNvSpPr>
            <a:spLocks noChangeArrowheads="1"/>
          </p:cNvSpPr>
          <p:nvPr/>
        </p:nvSpPr>
        <p:spPr bwMode="auto">
          <a:xfrm rot="1588162">
            <a:off x="4241800" y="3924300"/>
            <a:ext cx="576263" cy="1800225"/>
          </a:xfrm>
          <a:prstGeom prst="downArrow">
            <a:avLst>
              <a:gd name="adj1" fmla="val 50000"/>
              <a:gd name="adj2" fmla="val 78099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 rot="1800772" flipH="1">
            <a:off x="6318250" y="3559175"/>
            <a:ext cx="576263" cy="2087563"/>
          </a:xfrm>
          <a:prstGeom prst="downArrow">
            <a:avLst>
              <a:gd name="adj1" fmla="val 50000"/>
              <a:gd name="adj2" fmla="val 90565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908175" y="5373688"/>
            <a:ext cx="5689600" cy="719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rtl="0"/>
            <a:r>
              <a:rPr lang="en-US">
                <a:latin typeface="Comic Sans MS" pitchFamily="66" charset="0"/>
              </a:rPr>
              <a:t>She usually visits her grandmother on Friday.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39750"/>
          </a:xfrm>
        </p:spPr>
        <p:txBody>
          <a:bodyPr/>
          <a:lstStyle/>
          <a:p>
            <a:pPr eaLnBrk="1" hangingPunct="1"/>
            <a:r>
              <a:rPr lang="he-IL" sz="4000" smtClean="0">
                <a:solidFill>
                  <a:srgbClr val="29DF0B"/>
                </a:solidFill>
              </a:rPr>
              <a:t>שימו לב:</a:t>
            </a:r>
            <a:endParaRPr lang="en-US" sz="4000" smtClean="0">
              <a:solidFill>
                <a:srgbClr val="29DF0B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827088" y="765175"/>
            <a:ext cx="7631112" cy="51831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he-IL" sz="2600" smtClean="0"/>
              <a:t>ביטויי זמן בני מילה אחת יבואו תמיד לפני הפועל לעומת זאת ביטויי זמן בני יותר ממילה אחת יבואו בסוף המשפט: </a:t>
            </a:r>
            <a:endParaRPr lang="en-US" sz="2600" smtClean="0"/>
          </a:p>
        </p:txBody>
      </p:sp>
      <p:graphicFrame>
        <p:nvGraphicFramePr>
          <p:cNvPr id="45165" name="Group 109"/>
          <p:cNvGraphicFramePr>
            <a:graphicFrameLocks noGrp="1"/>
          </p:cNvGraphicFramePr>
          <p:nvPr>
            <p:ph sz="half" idx="2"/>
          </p:nvPr>
        </p:nvGraphicFramePr>
        <p:xfrm>
          <a:off x="468313" y="1989138"/>
          <a:ext cx="8316912" cy="4680720"/>
        </p:xfrm>
        <a:graphic>
          <a:graphicData uri="http://schemas.openxmlformats.org/drawingml/2006/table">
            <a:tbl>
              <a:tblPr rtl="1"/>
              <a:tblGrid>
                <a:gridCol w="4284662"/>
                <a:gridCol w="4032250"/>
              </a:tblGrid>
              <a:tr h="287338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יופיעו בסוף משפט: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e-I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יופיעו לפני הפועל: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Every day/week/moth…</a:t>
                      </a: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Always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Once a day/week…</a:t>
                      </a: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Usually 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Dan plays basketball </a:t>
                      </a: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DF0B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once a week</a:t>
                      </a: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Sometimes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My parents travel to Spain </a:t>
                      </a:r>
                      <a:r>
                        <a:rPr kumimoji="0" lang="en-US" sz="2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DF0B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every year. </a:t>
                      </a: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Often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5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never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DF0B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usually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go to bed at 22:00.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513">
                <a:tc>
                  <a:txBody>
                    <a:bodyPr/>
                    <a:lstStyle/>
                    <a:p>
                      <a:pPr marL="0" marR="0" lvl="0" indent="0" algn="r" defTabSz="914400" rtl="1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36000" marR="36000" marT="46800" marB="468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She 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DF0B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always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brushes her teeth in the morning.</a:t>
                      </a:r>
                    </a:p>
                  </a:txBody>
                  <a:tcPr marL="36000" marR="36000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4325" y="284163"/>
            <a:ext cx="6911975" cy="939800"/>
          </a:xfrm>
        </p:spPr>
        <p:txBody>
          <a:bodyPr/>
          <a:lstStyle/>
          <a:p>
            <a:pPr eaLnBrk="1" hangingPunct="1"/>
            <a:r>
              <a:rPr lang="he-IL" u="sng" smtClean="0">
                <a:solidFill>
                  <a:srgbClr val="29DF0B"/>
                </a:solidFill>
              </a:rPr>
              <a:t>כללי איות </a:t>
            </a:r>
            <a:r>
              <a:rPr lang="en-US" u="sng" smtClean="0">
                <a:solidFill>
                  <a:srgbClr val="29DF0B"/>
                </a:solidFill>
                <a:latin typeface="Comic Sans MS" pitchFamily="66" charset="0"/>
              </a:rPr>
              <a:t>spelling rules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8424862" cy="56165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he-IL" sz="2000" smtClean="0"/>
              <a:t>איך נאיית את הפועל אחרי הגופים </a:t>
            </a:r>
            <a:r>
              <a:rPr lang="en-US" sz="2000" smtClean="0"/>
              <a:t>he, she</a:t>
            </a:r>
            <a:r>
              <a:rPr lang="he-IL" sz="2000" smtClean="0"/>
              <a:t> ו – </a:t>
            </a:r>
            <a:r>
              <a:rPr lang="en-US" sz="2000" smtClean="0"/>
              <a:t>it</a:t>
            </a:r>
            <a:r>
              <a:rPr lang="he-IL" sz="2000" smtClean="0"/>
              <a:t> ? </a:t>
            </a:r>
          </a:p>
          <a:p>
            <a:pPr eaLnBrk="1" hangingPunct="1">
              <a:lnSpc>
                <a:spcPct val="80000"/>
              </a:lnSpc>
            </a:pPr>
            <a:r>
              <a:rPr lang="he-IL" sz="2000" smtClean="0"/>
              <a:t>לרוב הפעלים נוסיף </a:t>
            </a:r>
            <a:r>
              <a:rPr lang="en-US" sz="2000" smtClean="0"/>
              <a:t>s</a:t>
            </a:r>
            <a:r>
              <a:rPr lang="he-IL" sz="2000" smtClean="0"/>
              <a:t> : </a:t>
            </a:r>
            <a:r>
              <a:rPr lang="en-US" sz="2000" smtClean="0"/>
              <a:t>drink --</a:t>
            </a:r>
            <a:r>
              <a:rPr lang="en-US" sz="2000" smtClean="0">
                <a:sym typeface="Wingdings" pitchFamily="2" charset="2"/>
              </a:rPr>
              <a:t> drink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s</a:t>
            </a:r>
            <a:r>
              <a:rPr lang="en-US" sz="2000" smtClean="0">
                <a:sym typeface="Wingdings" pitchFamily="2" charset="2"/>
              </a:rPr>
              <a:t>       </a:t>
            </a:r>
            <a:endParaRPr lang="he-IL" sz="2000" smtClean="0"/>
          </a:p>
          <a:p>
            <a:pPr eaLnBrk="1" hangingPunct="1">
              <a:lnSpc>
                <a:spcPct val="80000"/>
              </a:lnSpc>
            </a:pPr>
            <a:r>
              <a:rPr lang="he-IL" sz="2000" smtClean="0"/>
              <a:t>כאשר הפועל מסתיים באותיות : </a:t>
            </a:r>
            <a:r>
              <a:rPr lang="en-US" sz="2000" smtClean="0"/>
              <a:t>z</a:t>
            </a:r>
            <a:r>
              <a:rPr lang="he-IL" sz="2000" smtClean="0"/>
              <a:t> , </a:t>
            </a:r>
            <a:r>
              <a:rPr lang="en-US" sz="2000" smtClean="0"/>
              <a:t>o</a:t>
            </a:r>
            <a:r>
              <a:rPr lang="he-IL" sz="2000" smtClean="0"/>
              <a:t> , </a:t>
            </a:r>
            <a:r>
              <a:rPr lang="en-US" sz="2000" smtClean="0"/>
              <a:t>x</a:t>
            </a:r>
            <a:r>
              <a:rPr lang="he-IL" sz="2000" smtClean="0"/>
              <a:t> , </a:t>
            </a:r>
            <a:r>
              <a:rPr lang="en-US" sz="2000" smtClean="0"/>
              <a:t>sh</a:t>
            </a:r>
            <a:r>
              <a:rPr lang="he-IL" sz="2000" smtClean="0"/>
              <a:t>, </a:t>
            </a:r>
            <a:r>
              <a:rPr lang="en-US" sz="2000" smtClean="0"/>
              <a:t>ch</a:t>
            </a:r>
            <a:r>
              <a:rPr lang="he-IL" sz="2000" smtClean="0"/>
              <a:t> , </a:t>
            </a:r>
            <a:r>
              <a:rPr lang="en-US" sz="2000" smtClean="0"/>
              <a:t>s </a:t>
            </a:r>
            <a:r>
              <a:rPr lang="he-IL" sz="2000" smtClean="0"/>
              <a:t> נוסיף </a:t>
            </a:r>
            <a:r>
              <a:rPr lang="en-US" sz="2000" smtClean="0"/>
              <a:t>es</a:t>
            </a:r>
            <a:r>
              <a:rPr lang="he-IL" sz="2000" smtClean="0"/>
              <a:t>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e-IL" sz="2000" smtClean="0"/>
              <a:t>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e-IL" sz="2000" smtClean="0"/>
              <a:t>                     </a:t>
            </a:r>
            <a:r>
              <a:rPr lang="en-US" sz="2000" smtClean="0"/>
              <a:t>wash -</a:t>
            </a:r>
            <a:r>
              <a:rPr lang="en-US" sz="2000" smtClean="0">
                <a:sym typeface="Wingdings" pitchFamily="2" charset="2"/>
              </a:rPr>
              <a:t> wash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es        </a:t>
            </a:r>
            <a:r>
              <a:rPr lang="en-US" sz="2000" smtClean="0">
                <a:sym typeface="Wingdings" pitchFamily="2" charset="2"/>
              </a:rPr>
              <a:t>                                                           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000" smtClean="0"/>
              <a:t>   go --</a:t>
            </a:r>
            <a:r>
              <a:rPr lang="en-US" sz="2000" smtClean="0">
                <a:sym typeface="Wingdings" pitchFamily="2" charset="2"/>
              </a:rPr>
              <a:t> go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es</a:t>
            </a:r>
            <a:r>
              <a:rPr lang="en-US" sz="2000" smtClean="0">
                <a:sym typeface="Wingdings" pitchFamily="2" charset="2"/>
              </a:rPr>
              <a:t>   </a:t>
            </a:r>
            <a:r>
              <a:rPr lang="he-IL" sz="2000" smtClean="0">
                <a:sym typeface="Wingdings" pitchFamily="2" charset="2"/>
              </a:rPr>
              <a:t>            </a:t>
            </a:r>
            <a:r>
              <a:rPr lang="en-US" sz="2000" smtClean="0">
                <a:sym typeface="Wingdings" pitchFamily="2" charset="2"/>
              </a:rPr>
              <a:t>  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000" smtClean="0">
                <a:sym typeface="Wingdings" pitchFamily="2" charset="2"/>
              </a:rPr>
              <a:t>   dress -- dress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es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2000" smtClean="0">
                <a:sym typeface="Wingdings" pitchFamily="2" charset="2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he-IL" sz="2000" smtClean="0"/>
              <a:t>כאשר הפועל מסתיים באות </a:t>
            </a:r>
            <a:r>
              <a:rPr lang="en-US" sz="2000" smtClean="0"/>
              <a:t>y</a:t>
            </a:r>
            <a:r>
              <a:rPr lang="he-IL" sz="2000" smtClean="0"/>
              <a:t> ולפניה אות רגילה (כלומר לא אות ניקוד), נוריד את ה- </a:t>
            </a:r>
            <a:r>
              <a:rPr lang="en-US" sz="2000" smtClean="0"/>
              <a:t>y</a:t>
            </a:r>
            <a:r>
              <a:rPr lang="he-IL" sz="2000" smtClean="0"/>
              <a:t> ובמקומה נכתוב </a:t>
            </a:r>
            <a:r>
              <a:rPr lang="en-US" sz="2000" smtClean="0"/>
              <a:t>ies</a:t>
            </a:r>
            <a:r>
              <a:rPr lang="he-IL" sz="2000" smtClean="0"/>
              <a:t> :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e-IL" sz="2000" smtClean="0"/>
              <a:t>                                                                                            </a:t>
            </a:r>
            <a:r>
              <a:rPr lang="en-US" sz="2000" smtClean="0"/>
              <a:t>fly --</a:t>
            </a:r>
            <a:r>
              <a:rPr lang="en-US" sz="2000" smtClean="0">
                <a:sym typeface="Wingdings" pitchFamily="2" charset="2"/>
              </a:rPr>
              <a:t>fl-- fl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ies</a:t>
            </a:r>
          </a:p>
          <a:p>
            <a:pPr algn="l" eaLnBrk="1" hangingPunct="1">
              <a:lnSpc>
                <a:spcPct val="80000"/>
              </a:lnSpc>
              <a:buFontTx/>
              <a:buNone/>
            </a:pPr>
            <a:r>
              <a:rPr lang="en-US" sz="2000" smtClean="0">
                <a:sym typeface="Wingdings" pitchFamily="2" charset="2"/>
              </a:rPr>
              <a:t>study -- stud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ies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he-IL" sz="2000" smtClean="0">
              <a:sym typeface="Wingdings" pitchFamily="2" charset="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he-IL" sz="2000" smtClean="0">
                <a:sym typeface="Wingdings" pitchFamily="2" charset="2"/>
              </a:rPr>
              <a:t>שימו לב!!! אם לפני האות </a:t>
            </a:r>
            <a:r>
              <a:rPr lang="en-US" sz="2000" smtClean="0">
                <a:sym typeface="Wingdings" pitchFamily="2" charset="2"/>
              </a:rPr>
              <a:t>y</a:t>
            </a:r>
            <a:r>
              <a:rPr lang="he-IL" sz="2000" smtClean="0">
                <a:sym typeface="Wingdings" pitchFamily="2" charset="2"/>
              </a:rPr>
              <a:t> יש אות ניקוד לא נשמיט את ה- </a:t>
            </a:r>
            <a:r>
              <a:rPr lang="en-US" sz="2000" smtClean="0">
                <a:sym typeface="Wingdings" pitchFamily="2" charset="2"/>
              </a:rPr>
              <a:t>y</a:t>
            </a:r>
            <a:r>
              <a:rPr lang="he-IL" sz="2000" smtClean="0">
                <a:sym typeface="Wingdings" pitchFamily="2" charset="2"/>
              </a:rPr>
              <a:t> ונוסיף רק </a:t>
            </a:r>
            <a:r>
              <a:rPr lang="en-US" sz="2000" smtClean="0">
                <a:sym typeface="Wingdings" pitchFamily="2" charset="2"/>
              </a:rPr>
              <a:t>s </a:t>
            </a:r>
            <a:r>
              <a:rPr lang="he-IL" sz="2000" smtClean="0">
                <a:sym typeface="Wingdings" pitchFamily="2" charset="2"/>
              </a:rPr>
              <a:t>:  </a:t>
            </a:r>
          </a:p>
          <a:p>
            <a:pPr algn="l" eaLnBrk="1" hangingPunct="1">
              <a:lnSpc>
                <a:spcPct val="80000"/>
              </a:lnSpc>
              <a:buFontTx/>
              <a:buNone/>
            </a:pPr>
            <a:r>
              <a:rPr lang="he-IL" sz="2000" smtClean="0">
                <a:sym typeface="Wingdings" pitchFamily="2" charset="2"/>
              </a:rPr>
              <a:t> </a:t>
            </a:r>
            <a:r>
              <a:rPr lang="en-US" sz="2000" smtClean="0">
                <a:sym typeface="Wingdings" pitchFamily="2" charset="2"/>
              </a:rPr>
              <a:t>play -- play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s                                                                                   </a:t>
            </a:r>
          </a:p>
          <a:p>
            <a:pPr algn="l" eaLnBrk="1" hangingPunct="1">
              <a:lnSpc>
                <a:spcPct val="80000"/>
              </a:lnSpc>
              <a:buFontTx/>
              <a:buNone/>
            </a:pPr>
            <a:r>
              <a:rPr lang="en-US" sz="2000" smtClean="0">
                <a:sym typeface="Wingdings" pitchFamily="2" charset="2"/>
              </a:rPr>
              <a:t>buy -- buy</a:t>
            </a:r>
            <a:r>
              <a:rPr lang="en-US" sz="2000" smtClean="0">
                <a:solidFill>
                  <a:srgbClr val="29DF0B"/>
                </a:solidFill>
                <a:sym typeface="Wingdings" pitchFamily="2" charset="2"/>
              </a:rPr>
              <a:t>s</a:t>
            </a:r>
          </a:p>
          <a:p>
            <a:pPr algn="l" rtl="0" eaLnBrk="1" hangingPunct="1">
              <a:lnSpc>
                <a:spcPct val="80000"/>
              </a:lnSpc>
              <a:buFontTx/>
              <a:buNone/>
            </a:pPr>
            <a:r>
              <a:rPr lang="en-US" sz="1700" smtClean="0">
                <a:solidFill>
                  <a:srgbClr val="29DF0B"/>
                </a:solidFill>
                <a:sym typeface="Wingdings" pitchFamily="2" charset="2"/>
              </a:rPr>
              <a:t>                 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1700" smtClean="0">
                <a:solidFill>
                  <a:srgbClr val="29DF0B"/>
                </a:solidFill>
                <a:sym typeface="Wingdings" pitchFamily="2" charset="2"/>
              </a:rPr>
              <a:t>                                                                      </a:t>
            </a:r>
            <a:r>
              <a:rPr lang="en-US" sz="1700" smtClean="0">
                <a:sym typeface="Wingdings" pitchFamily="2" charset="2"/>
              </a:rPr>
              <a:t>                                                                  </a:t>
            </a:r>
            <a:endParaRPr lang="en-US" sz="1700" smtClean="0">
              <a:solidFill>
                <a:srgbClr val="29DF0B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he-IL" sz="4000" u="sng" smtClean="0">
                <a:solidFill>
                  <a:srgbClr val="00CC00"/>
                </a:solidFill>
              </a:rPr>
              <a:t>ועכשיו בואו נתרגל:</a:t>
            </a:r>
            <a:br>
              <a:rPr lang="he-IL" sz="4000" u="sng" smtClean="0">
                <a:solidFill>
                  <a:srgbClr val="00CC00"/>
                </a:solidFill>
              </a:rPr>
            </a:br>
            <a:r>
              <a:rPr lang="he-IL" sz="4000" u="sng" smtClean="0">
                <a:solidFill>
                  <a:srgbClr val="00CC00"/>
                </a:solidFill>
              </a:rPr>
              <a:t>תרגול 1</a:t>
            </a:r>
            <a:endParaRPr lang="en-US" sz="4000" u="sng" smtClean="0">
              <a:solidFill>
                <a:srgbClr val="00CC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I usually _______(go) to the beach in the summer.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Father always _______(listen) to the news in the morning.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The baby _______(sleep) in the afternoon.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The sun _______(come up) every morning.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Gal and Reut ______(play) tennis once a week.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Tom and I always ________(study) for test together.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Moran often _________(watch) TV in the evening. </a:t>
            </a:r>
          </a:p>
          <a:p>
            <a:pPr marL="571500" indent="-571500" algn="l" rtl="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 smtClean="0"/>
              <a:t>Birds _______(fly) to warm countries in the winter.</a:t>
            </a:r>
          </a:p>
        </p:txBody>
      </p:sp>
      <p:pic>
        <p:nvPicPr>
          <p:cNvPr id="14340" name="Picture 4" descr="fair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188913"/>
            <a:ext cx="15113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he-IL" u="sng" smtClean="0">
                <a:solidFill>
                  <a:srgbClr val="00CC00"/>
                </a:solidFill>
              </a:rPr>
              <a:t>צורת השלילה  </a:t>
            </a:r>
            <a:r>
              <a:rPr lang="en-US" u="sng" smtClean="0">
                <a:solidFill>
                  <a:srgbClr val="00CC00"/>
                </a:solidFill>
                <a:latin typeface="Comic Sans MS" pitchFamily="66" charset="0"/>
              </a:rPr>
              <a:t>Negative form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424862" cy="49339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he-IL" sz="2600" smtClean="0"/>
              <a:t>במשפטי שלילה נשתמש בפועל עזר(</a:t>
            </a:r>
            <a:r>
              <a:rPr lang="en-US" sz="2600" smtClean="0"/>
              <a:t>do</a:t>
            </a:r>
            <a:r>
              <a:rPr lang="he-IL" sz="2600" smtClean="0"/>
              <a:t>) ומילת  שלילה(</a:t>
            </a:r>
            <a:r>
              <a:rPr lang="en-US" sz="2600" smtClean="0"/>
              <a:t>not</a:t>
            </a:r>
            <a:r>
              <a:rPr lang="he-IL" sz="2600" smtClean="0"/>
              <a:t>)שתופיע מיד אחריו. וביחד נקבל שתי צורות  שלילה: </a:t>
            </a:r>
          </a:p>
          <a:p>
            <a:pPr algn="ctr" eaLnBrk="1" hangingPunct="1">
              <a:buFontTx/>
              <a:buNone/>
            </a:pPr>
            <a:r>
              <a:rPr lang="en-US" sz="2800" smtClean="0"/>
              <a:t>don’t </a:t>
            </a:r>
            <a:r>
              <a:rPr lang="he-IL" sz="2800" smtClean="0"/>
              <a:t> ו- </a:t>
            </a:r>
            <a:r>
              <a:rPr lang="en-US" sz="2800" smtClean="0"/>
              <a:t>doesnt’</a:t>
            </a:r>
            <a:r>
              <a:rPr lang="he-IL" sz="2800" smtClean="0"/>
              <a:t>  </a:t>
            </a:r>
          </a:p>
          <a:p>
            <a:pPr eaLnBrk="1" hangingPunct="1">
              <a:buFontTx/>
              <a:buNone/>
            </a:pPr>
            <a:r>
              <a:rPr lang="he-IL" sz="2600" smtClean="0"/>
              <a:t>אחריהם </a:t>
            </a:r>
            <a:r>
              <a:rPr lang="he-IL" sz="2600" u="sng" smtClean="0"/>
              <a:t>ובכל הגופים</a:t>
            </a:r>
            <a:r>
              <a:rPr lang="he-IL" sz="2600" smtClean="0"/>
              <a:t> יבוא הפועל בצורתו הבסיסית כלומר "ערום" ללא תוספות. וכך נקבל עבור </a:t>
            </a:r>
            <a:r>
              <a:rPr lang="he-IL" sz="2600" u="sng" smtClean="0">
                <a:solidFill>
                  <a:srgbClr val="29DF0B"/>
                </a:solidFill>
              </a:rPr>
              <a:t>קבוצה 1:</a:t>
            </a:r>
          </a:p>
          <a:p>
            <a:pPr eaLnBrk="1" hangingPunct="1">
              <a:buFontTx/>
              <a:buNone/>
            </a:pPr>
            <a:endParaRPr lang="he-IL" sz="2600" smtClean="0"/>
          </a:p>
          <a:p>
            <a:pPr algn="l" rtl="0" eaLnBrk="1" hangingPunct="1">
              <a:buFontTx/>
              <a:buNone/>
            </a:pPr>
            <a:r>
              <a:rPr lang="en-US" smtClean="0"/>
              <a:t>                +                 +                  +</a:t>
            </a:r>
            <a:r>
              <a:rPr lang="he-IL" smtClean="0"/>
              <a:t> </a:t>
            </a:r>
          </a:p>
          <a:p>
            <a:pPr algn="l" rtl="0" eaLnBrk="1" hangingPunct="1">
              <a:buFontTx/>
              <a:buNone/>
            </a:pPr>
            <a:endParaRPr lang="en-US" smtClean="0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539750" y="3789363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/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I </a:t>
            </a:r>
          </a:p>
          <a:p>
            <a:pPr algn="ctr"/>
            <a:r>
              <a:rPr lang="en-US">
                <a:latin typeface="Comic Sans MS" pitchFamily="66" charset="0"/>
              </a:rPr>
              <a:t>You</a:t>
            </a:r>
          </a:p>
          <a:p>
            <a:pPr algn="ctr"/>
            <a:r>
              <a:rPr lang="en-US">
                <a:latin typeface="Comic Sans MS" pitchFamily="66" charset="0"/>
              </a:rPr>
              <a:t>We</a:t>
            </a:r>
          </a:p>
          <a:p>
            <a:pPr algn="ctr"/>
            <a:r>
              <a:rPr lang="en-US">
                <a:latin typeface="Comic Sans MS" pitchFamily="66" charset="0"/>
              </a:rPr>
              <a:t>they</a:t>
            </a:r>
          </a:p>
          <a:p>
            <a:pPr algn="ctr"/>
            <a:endParaRPr lang="en-US"/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700338" y="3933825"/>
            <a:ext cx="1511300" cy="1366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en-US">
                <a:latin typeface="Comic Sans MS" pitchFamily="66" charset="0"/>
              </a:rPr>
              <a:t>don’t</a:t>
            </a:r>
          </a:p>
          <a:p>
            <a:pPr algn="ctr"/>
            <a:endParaRPr lang="en-US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5003800" y="3933825"/>
            <a:ext cx="1511300" cy="1366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פועל </a:t>
            </a:r>
            <a:r>
              <a:rPr lang="en-US"/>
              <a:t>verb1 </a:t>
            </a:r>
          </a:p>
          <a:p>
            <a:pPr algn="ctr"/>
            <a:r>
              <a:rPr lang="he-IL"/>
              <a:t>בצורתו הבסיסית </a:t>
            </a:r>
          </a:p>
          <a:p>
            <a:pPr algn="ctr"/>
            <a:r>
              <a:rPr lang="he-IL"/>
              <a:t>כלומר "עירום"</a:t>
            </a:r>
          </a:p>
          <a:p>
            <a:pPr algn="ctr"/>
            <a:r>
              <a:rPr lang="he-IL"/>
              <a:t>וללא תוספות!</a:t>
            </a:r>
            <a:endParaRPr lang="en-US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7308850" y="3933825"/>
            <a:ext cx="1439863" cy="1366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1331913" y="5949950"/>
            <a:ext cx="6264275" cy="503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latin typeface="Comic Sans MS" pitchFamily="66" charset="0"/>
              </a:rPr>
              <a:t>We usually don’t drink coffee</a:t>
            </a:r>
          </a:p>
        </p:txBody>
      </p:sp>
      <p:sp>
        <p:nvSpPr>
          <p:cNvPr id="15369" name="AutoShape 9"/>
          <p:cNvSpPr>
            <a:spLocks noChangeArrowheads="1"/>
          </p:cNvSpPr>
          <p:nvPr/>
        </p:nvSpPr>
        <p:spPr bwMode="auto">
          <a:xfrm rot="2662434" flipH="1">
            <a:off x="6588125" y="4724400"/>
            <a:ext cx="576263" cy="1512888"/>
          </a:xfrm>
          <a:prstGeom prst="downArrow">
            <a:avLst>
              <a:gd name="adj1" fmla="val 50000"/>
              <a:gd name="adj2" fmla="val 65634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5370" name="AutoShape 10"/>
          <p:cNvSpPr>
            <a:spLocks noChangeArrowheads="1"/>
          </p:cNvSpPr>
          <p:nvPr/>
        </p:nvSpPr>
        <p:spPr bwMode="auto">
          <a:xfrm rot="1588162">
            <a:off x="5076825" y="5229225"/>
            <a:ext cx="428625" cy="898525"/>
          </a:xfrm>
          <a:prstGeom prst="downArrow">
            <a:avLst>
              <a:gd name="adj1" fmla="val 50000"/>
              <a:gd name="adj2" fmla="val 52407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5371" name="AutoShape 11"/>
          <p:cNvSpPr>
            <a:spLocks noChangeArrowheads="1"/>
          </p:cNvSpPr>
          <p:nvPr/>
        </p:nvSpPr>
        <p:spPr bwMode="auto">
          <a:xfrm rot="-1649059">
            <a:off x="1924050" y="5008563"/>
            <a:ext cx="504825" cy="1008062"/>
          </a:xfrm>
          <a:prstGeom prst="downArrow">
            <a:avLst>
              <a:gd name="adj1" fmla="val 50000"/>
              <a:gd name="adj2" fmla="val 4992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5372" name="AutoShape 12"/>
          <p:cNvSpPr>
            <a:spLocks noChangeArrowheads="1"/>
          </p:cNvSpPr>
          <p:nvPr/>
        </p:nvSpPr>
        <p:spPr bwMode="auto">
          <a:xfrm rot="-1184186">
            <a:off x="3924300" y="5013325"/>
            <a:ext cx="504825" cy="936625"/>
          </a:xfrm>
          <a:prstGeom prst="downArrow">
            <a:avLst>
              <a:gd name="adj1" fmla="val 50000"/>
              <a:gd name="adj2" fmla="val 46384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he-IL" u="sng" smtClean="0">
                <a:solidFill>
                  <a:srgbClr val="29DF0B"/>
                </a:solidFill>
              </a:rPr>
              <a:t>ועבור קבוצה 2 נקבל:</a:t>
            </a:r>
            <a:endParaRPr lang="en-US" u="sng" smtClean="0">
              <a:solidFill>
                <a:srgbClr val="29DF0B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he-IL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he-IL" sz="2400" smtClean="0"/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r>
              <a:rPr lang="en-US" sz="2400" smtClean="0"/>
              <a:t>                  +                          +                          +</a:t>
            </a:r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algn="l" rtl="0" eaLnBrk="1" hangingPunct="1">
              <a:lnSpc>
                <a:spcPct val="90000"/>
              </a:lnSpc>
              <a:buFontTx/>
              <a:buNone/>
            </a:pPr>
            <a:endParaRPr lang="en-US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he-IL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he-IL" sz="240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he-IL" sz="2400" smtClean="0">
                <a:latin typeface="Comic Sans MS" pitchFamily="66" charset="0"/>
              </a:rPr>
              <a:t>שימו לב!!! הפועל העיקרי מופיע ללא תוספות מאחר ופועל העזר </a:t>
            </a:r>
            <a:r>
              <a:rPr lang="en-US" sz="2400" smtClean="0">
                <a:latin typeface="Comic Sans MS" pitchFamily="66" charset="0"/>
              </a:rPr>
              <a:t>do</a:t>
            </a:r>
            <a:r>
              <a:rPr lang="he-IL" sz="2400" smtClean="0">
                <a:latin typeface="Comic Sans MS" pitchFamily="66" charset="0"/>
              </a:rPr>
              <a:t> כבר קיבל את התוספת </a:t>
            </a:r>
            <a:r>
              <a:rPr lang="en-US" sz="2400" smtClean="0">
                <a:latin typeface="Comic Sans MS" pitchFamily="66" charset="0"/>
              </a:rPr>
              <a:t> (do not-</a:t>
            </a:r>
            <a:r>
              <a:rPr lang="en-US" sz="2400" smtClean="0">
                <a:latin typeface="Comic Sans MS" pitchFamily="66" charset="0"/>
                <a:sym typeface="Wingdings" pitchFamily="2" charset="2"/>
              </a:rPr>
              <a:t> do</a:t>
            </a:r>
            <a:r>
              <a:rPr lang="en-US" sz="2400" smtClean="0">
                <a:solidFill>
                  <a:srgbClr val="29DF0B"/>
                </a:solidFill>
                <a:latin typeface="Comic Sans MS" pitchFamily="66" charset="0"/>
                <a:sym typeface="Wingdings" pitchFamily="2" charset="2"/>
              </a:rPr>
              <a:t>es</a:t>
            </a:r>
            <a:r>
              <a:rPr lang="en-US" sz="2400" smtClean="0">
                <a:latin typeface="Comic Sans MS" pitchFamily="66" charset="0"/>
                <a:sym typeface="Wingdings" pitchFamily="2" charset="2"/>
              </a:rPr>
              <a:t>n’t</a:t>
            </a:r>
            <a:r>
              <a:rPr lang="en-US" sz="2400" smtClean="0">
                <a:latin typeface="Comic Sans MS" pitchFamily="66" charset="0"/>
              </a:rPr>
              <a:t>) es</a:t>
            </a:r>
            <a:r>
              <a:rPr lang="he-IL" sz="2400" smtClean="0">
                <a:latin typeface="Comic Sans MS" pitchFamily="66" charset="0"/>
              </a:rPr>
              <a:t>. וכך נזכור:       </a:t>
            </a:r>
            <a:r>
              <a:rPr lang="he-IL" sz="2400" u="sng" smtClean="0">
                <a:latin typeface="Comic Sans MS" pitchFamily="66" charset="0"/>
              </a:rPr>
              <a:t>שכש- </a:t>
            </a:r>
            <a:r>
              <a:rPr lang="en-US" sz="2400" u="sng" smtClean="0">
                <a:latin typeface="Comic Sans MS" pitchFamily="66" charset="0"/>
              </a:rPr>
              <a:t>doesn’t </a:t>
            </a:r>
            <a:r>
              <a:rPr lang="he-IL" sz="2400" u="sng" smtClean="0">
                <a:latin typeface="Comic Sans MS" pitchFamily="66" charset="0"/>
              </a:rPr>
              <a:t> בסביבה הפועל נשאר "ערום".</a:t>
            </a:r>
            <a:r>
              <a:rPr lang="he-IL" sz="2400" smtClean="0">
                <a:latin typeface="Comic Sans MS" pitchFamily="66" charset="0"/>
              </a:rPr>
              <a:t> </a:t>
            </a:r>
            <a:endParaRPr lang="en-US" sz="2400" smtClean="0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23850" y="1916113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>
                <a:latin typeface="Comic Sans MS" pitchFamily="66" charset="0"/>
              </a:rPr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He </a:t>
            </a:r>
          </a:p>
          <a:p>
            <a:pPr algn="ctr"/>
            <a:r>
              <a:rPr lang="en-US">
                <a:latin typeface="Comic Sans MS" pitchFamily="66" charset="0"/>
              </a:rPr>
              <a:t>She</a:t>
            </a:r>
          </a:p>
          <a:p>
            <a:pPr algn="ctr"/>
            <a:r>
              <a:rPr lang="en-US">
                <a:latin typeface="Comic Sans MS" pitchFamily="66" charset="0"/>
              </a:rPr>
              <a:t>it</a:t>
            </a:r>
          </a:p>
          <a:p>
            <a:pPr algn="ctr"/>
            <a:endParaRPr lang="en-U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2555875" y="1844675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en-US">
                <a:latin typeface="Comic Sans MS" pitchFamily="66" charset="0"/>
              </a:rPr>
              <a:t>doesn’t</a:t>
            </a:r>
          </a:p>
          <a:p>
            <a:pPr algn="ctr"/>
            <a:endParaRPr lang="en-US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787900" y="1844675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פועל </a:t>
            </a:r>
            <a:r>
              <a:rPr lang="en-US"/>
              <a:t>verb1 </a:t>
            </a:r>
          </a:p>
          <a:p>
            <a:pPr algn="ctr"/>
            <a:r>
              <a:rPr lang="he-IL"/>
              <a:t>בצורתו הבסיסית </a:t>
            </a:r>
          </a:p>
          <a:p>
            <a:pPr algn="ctr"/>
            <a:r>
              <a:rPr lang="he-IL"/>
              <a:t> כלומר "עירום"</a:t>
            </a:r>
          </a:p>
          <a:p>
            <a:pPr algn="ctr"/>
            <a:r>
              <a:rPr lang="he-IL"/>
              <a:t>וללא תוספות!</a:t>
            </a:r>
            <a:endParaRPr lang="en-US"/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7164388" y="1844675"/>
            <a:ext cx="1439862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 rot="1971964" flipH="1">
            <a:off x="6646863" y="3035300"/>
            <a:ext cx="576262" cy="1385888"/>
          </a:xfrm>
          <a:prstGeom prst="downArrow">
            <a:avLst>
              <a:gd name="adj1" fmla="val 50000"/>
              <a:gd name="adj2" fmla="val 60124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6393" name="AutoShape 9"/>
          <p:cNvSpPr>
            <a:spLocks noChangeArrowheads="1"/>
          </p:cNvSpPr>
          <p:nvPr/>
        </p:nvSpPr>
        <p:spPr bwMode="auto">
          <a:xfrm rot="1556028">
            <a:off x="4486275" y="3192463"/>
            <a:ext cx="428625" cy="1295400"/>
          </a:xfrm>
          <a:prstGeom prst="downArrow">
            <a:avLst>
              <a:gd name="adj1" fmla="val 50000"/>
              <a:gd name="adj2" fmla="val 75556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6394" name="AutoShape 10"/>
          <p:cNvSpPr>
            <a:spLocks noChangeArrowheads="1"/>
          </p:cNvSpPr>
          <p:nvPr/>
        </p:nvSpPr>
        <p:spPr bwMode="auto">
          <a:xfrm rot="-2045825">
            <a:off x="1822450" y="3194050"/>
            <a:ext cx="504825" cy="1295400"/>
          </a:xfrm>
          <a:prstGeom prst="downArrow">
            <a:avLst>
              <a:gd name="adj1" fmla="val 50000"/>
              <a:gd name="adj2" fmla="val 64151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 rot="-282264">
            <a:off x="3059113" y="3141663"/>
            <a:ext cx="504825" cy="1366837"/>
          </a:xfrm>
          <a:prstGeom prst="downArrow">
            <a:avLst>
              <a:gd name="adj1" fmla="val 50000"/>
              <a:gd name="adj2" fmla="val 67689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1763713" y="4292600"/>
            <a:ext cx="6048375" cy="647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latin typeface="Comic Sans MS" pitchFamily="66" charset="0"/>
              </a:rPr>
              <a:t>He doesn’t learn French in school</a:t>
            </a:r>
            <a:r>
              <a:rPr 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e-IL" sz="4000" u="sng" smtClean="0">
                <a:solidFill>
                  <a:srgbClr val="00CC00"/>
                </a:solidFill>
              </a:rPr>
              <a:t>ועכשיו בואו נתרגל:</a:t>
            </a:r>
            <a:br>
              <a:rPr lang="he-IL" sz="4000" u="sng" smtClean="0">
                <a:solidFill>
                  <a:srgbClr val="00CC00"/>
                </a:solidFill>
              </a:rPr>
            </a:br>
            <a:r>
              <a:rPr lang="he-IL" sz="4000" u="sng" smtClean="0">
                <a:solidFill>
                  <a:srgbClr val="00CC00"/>
                </a:solidFill>
              </a:rPr>
              <a:t>תרגול 2 </a:t>
            </a:r>
            <a:endParaRPr lang="en-US" sz="4000" u="sng" smtClean="0">
              <a:solidFill>
                <a:srgbClr val="00CC0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We ________ (not go) to school in the summer.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Ben ________(not read) newspapers.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Maor and Noam________ (not dance) every night.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Shira _________ (not wear) skirts.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I ________(not like) classical music.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mtClean="0"/>
              <a:t>Aviv________ (not sing) sad songs. </a:t>
            </a:r>
          </a:p>
        </p:txBody>
      </p:sp>
      <p:pic>
        <p:nvPicPr>
          <p:cNvPr id="17412" name="Picture 4" descr="fair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260350"/>
            <a:ext cx="15113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pPr eaLnBrk="1" hangingPunct="1"/>
            <a:r>
              <a:rPr lang="he-IL" sz="4000" u="sng" smtClean="0">
                <a:solidFill>
                  <a:srgbClr val="00CC00"/>
                </a:solidFill>
              </a:rPr>
              <a:t>צורת השאלה (שאלות כן ולא) </a:t>
            </a:r>
            <a:br>
              <a:rPr lang="he-IL" sz="4000" u="sng" smtClean="0">
                <a:solidFill>
                  <a:srgbClr val="00CC00"/>
                </a:solidFill>
              </a:rPr>
            </a:br>
            <a:r>
              <a:rPr lang="en-US" sz="4000" u="sng" smtClean="0">
                <a:solidFill>
                  <a:srgbClr val="00CC00"/>
                </a:solidFill>
                <a:latin typeface="Comic Sans MS" pitchFamily="66" charset="0"/>
              </a:rPr>
              <a:t>questions form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32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he-IL" sz="2800" smtClean="0"/>
              <a:t>במשפטי השאלה נשתמש בפועל העזר </a:t>
            </a:r>
            <a:r>
              <a:rPr lang="en-US" sz="2800" smtClean="0"/>
              <a:t> do</a:t>
            </a:r>
            <a:r>
              <a:rPr lang="he-IL" sz="2800" smtClean="0"/>
              <a:t> שיופיע בתחילת המשפט וכך נקבל שתי צורות  שאלה: </a:t>
            </a:r>
          </a:p>
          <a:p>
            <a:pPr algn="ctr" eaLnBrk="1" hangingPunct="1">
              <a:buFontTx/>
              <a:buNone/>
            </a:pPr>
            <a:r>
              <a:rPr lang="en-US" sz="2800" smtClean="0"/>
              <a:t>do </a:t>
            </a:r>
            <a:r>
              <a:rPr lang="he-IL" sz="2800" smtClean="0"/>
              <a:t> ו- </a:t>
            </a:r>
            <a:r>
              <a:rPr lang="en-US" sz="2800" smtClean="0"/>
              <a:t>does</a:t>
            </a:r>
            <a:endParaRPr lang="he-IL" sz="2800" smtClean="0"/>
          </a:p>
          <a:p>
            <a:pPr eaLnBrk="1" hangingPunct="1">
              <a:buFontTx/>
              <a:buNone/>
            </a:pPr>
            <a:r>
              <a:rPr lang="he-IL" sz="2800" smtClean="0"/>
              <a:t>אחריהם </a:t>
            </a:r>
            <a:r>
              <a:rPr lang="he-IL" sz="2800" u="sng" smtClean="0"/>
              <a:t>ובכל הגופים</a:t>
            </a:r>
            <a:r>
              <a:rPr lang="he-IL" sz="2800" smtClean="0"/>
              <a:t> יבוא הפועל בצורתו הבסיסית כלומר "ערום" ללא תוספות. וכך נקבל עבור </a:t>
            </a:r>
            <a:r>
              <a:rPr lang="he-IL" sz="2800" u="sng" smtClean="0">
                <a:solidFill>
                  <a:srgbClr val="29DF0B"/>
                </a:solidFill>
              </a:rPr>
              <a:t>קבוצה 1:</a:t>
            </a:r>
            <a:r>
              <a:rPr lang="he-IL" sz="2800" smtClean="0"/>
              <a:t> </a:t>
            </a:r>
          </a:p>
          <a:p>
            <a:pPr eaLnBrk="1" hangingPunct="1">
              <a:buFontTx/>
              <a:buNone/>
            </a:pPr>
            <a:endParaRPr lang="he-IL" sz="2800" smtClean="0"/>
          </a:p>
          <a:p>
            <a:pPr algn="l" rtl="0" eaLnBrk="1" hangingPunct="1">
              <a:buFontTx/>
              <a:buNone/>
            </a:pPr>
            <a:r>
              <a:rPr lang="en-US" sz="2800" smtClean="0"/>
              <a:t>                  +                   +                    +</a:t>
            </a:r>
            <a:endParaRPr lang="he-IL" sz="2800" smtClean="0"/>
          </a:p>
          <a:p>
            <a:pPr eaLnBrk="1" hangingPunct="1">
              <a:buFontTx/>
              <a:buNone/>
            </a:pPr>
            <a:endParaRPr lang="en-US" sz="2800" smtClean="0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539750" y="3860800"/>
            <a:ext cx="15113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en-US">
                <a:latin typeface="Comic Sans MS" pitchFamily="66" charset="0"/>
              </a:rPr>
              <a:t>Do</a:t>
            </a:r>
          </a:p>
          <a:p>
            <a:pPr algn="ctr"/>
            <a:endParaRPr lang="en-U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2700338" y="3860800"/>
            <a:ext cx="1511300" cy="13668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/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I </a:t>
            </a:r>
          </a:p>
          <a:p>
            <a:pPr algn="ctr"/>
            <a:r>
              <a:rPr lang="en-US">
                <a:latin typeface="Comic Sans MS" pitchFamily="66" charset="0"/>
              </a:rPr>
              <a:t>You</a:t>
            </a:r>
          </a:p>
          <a:p>
            <a:pPr algn="ctr"/>
            <a:r>
              <a:rPr lang="en-US">
                <a:latin typeface="Comic Sans MS" pitchFamily="66" charset="0"/>
              </a:rPr>
              <a:t>We</a:t>
            </a:r>
          </a:p>
          <a:p>
            <a:pPr algn="ctr"/>
            <a:r>
              <a:rPr lang="en-US">
                <a:latin typeface="Comic Sans MS" pitchFamily="66" charset="0"/>
              </a:rPr>
              <a:t>they</a:t>
            </a:r>
          </a:p>
          <a:p>
            <a:pPr algn="ctr"/>
            <a:endParaRPr lang="en-US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4787900" y="3860800"/>
            <a:ext cx="1511300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פועל </a:t>
            </a:r>
            <a:r>
              <a:rPr lang="en-US"/>
              <a:t>verb1 </a:t>
            </a:r>
          </a:p>
          <a:p>
            <a:pPr algn="ctr"/>
            <a:r>
              <a:rPr lang="he-IL"/>
              <a:t>בצורתו הבסיסית </a:t>
            </a:r>
          </a:p>
          <a:p>
            <a:pPr algn="ctr"/>
            <a:r>
              <a:rPr lang="he-IL"/>
              <a:t>כלומר "עירום"</a:t>
            </a:r>
          </a:p>
          <a:p>
            <a:pPr algn="ctr"/>
            <a:r>
              <a:rPr lang="he-IL"/>
              <a:t>וללא תוספות!</a:t>
            </a:r>
            <a:endParaRPr lang="en-US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6877050" y="3860800"/>
            <a:ext cx="1439863" cy="143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403350" y="6092825"/>
            <a:ext cx="5832475" cy="576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latin typeface="Comic Sans MS" pitchFamily="66" charset="0"/>
              </a:rPr>
              <a:t>Do they play football?</a:t>
            </a:r>
          </a:p>
        </p:txBody>
      </p:sp>
      <p:sp>
        <p:nvSpPr>
          <p:cNvPr id="18441" name="AutoShape 9"/>
          <p:cNvSpPr>
            <a:spLocks noChangeArrowheads="1"/>
          </p:cNvSpPr>
          <p:nvPr/>
        </p:nvSpPr>
        <p:spPr bwMode="auto">
          <a:xfrm rot="-2072419">
            <a:off x="2062163" y="4848225"/>
            <a:ext cx="504825" cy="1439863"/>
          </a:xfrm>
          <a:prstGeom prst="downArrow">
            <a:avLst>
              <a:gd name="adj1" fmla="val 50000"/>
              <a:gd name="adj2" fmla="val 7130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8442" name="AutoShape 10"/>
          <p:cNvSpPr>
            <a:spLocks noChangeArrowheads="1"/>
          </p:cNvSpPr>
          <p:nvPr/>
        </p:nvSpPr>
        <p:spPr bwMode="auto">
          <a:xfrm rot="759904">
            <a:off x="3532188" y="5080000"/>
            <a:ext cx="504825" cy="1152525"/>
          </a:xfrm>
          <a:prstGeom prst="downArrow">
            <a:avLst>
              <a:gd name="adj1" fmla="val 50000"/>
              <a:gd name="adj2" fmla="val 57075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8443" name="AutoShape 11"/>
          <p:cNvSpPr>
            <a:spLocks noChangeArrowheads="1"/>
          </p:cNvSpPr>
          <p:nvPr/>
        </p:nvSpPr>
        <p:spPr bwMode="auto">
          <a:xfrm rot="1556028">
            <a:off x="4427538" y="5013325"/>
            <a:ext cx="428625" cy="1295400"/>
          </a:xfrm>
          <a:prstGeom prst="downArrow">
            <a:avLst>
              <a:gd name="adj1" fmla="val 50000"/>
              <a:gd name="adj2" fmla="val 75556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8444" name="AutoShape 12"/>
          <p:cNvSpPr>
            <a:spLocks noChangeArrowheads="1"/>
          </p:cNvSpPr>
          <p:nvPr/>
        </p:nvSpPr>
        <p:spPr bwMode="auto">
          <a:xfrm rot="2365445" flipH="1">
            <a:off x="6011863" y="4652963"/>
            <a:ext cx="576262" cy="1728787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r" eaLnBrk="1" hangingPunct="1"/>
            <a:r>
              <a:rPr lang="he-IL" u="sng" smtClean="0">
                <a:solidFill>
                  <a:srgbClr val="29DF0B"/>
                </a:solidFill>
              </a:rPr>
              <a:t>ועבור קבוצה 2 נקבל:</a:t>
            </a:r>
            <a:endParaRPr lang="en-US" u="sng" smtClean="0">
              <a:solidFill>
                <a:srgbClr val="29DF0B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eaLnBrk="1" hangingPunct="1">
              <a:buFontTx/>
              <a:buNone/>
            </a:pPr>
            <a:endParaRPr lang="he-IL" smtClean="0"/>
          </a:p>
          <a:p>
            <a:pPr algn="l" rtl="0" eaLnBrk="1" hangingPunct="1">
              <a:buFontTx/>
              <a:buNone/>
            </a:pPr>
            <a:r>
              <a:rPr lang="en-US" smtClean="0"/>
              <a:t>               +                +                   +</a:t>
            </a:r>
          </a:p>
          <a:p>
            <a:pPr algn="l" rtl="0" eaLnBrk="1" hangingPunct="1">
              <a:buFontTx/>
              <a:buNone/>
            </a:pPr>
            <a:endParaRPr lang="en-US" smtClean="0"/>
          </a:p>
          <a:p>
            <a:pPr algn="l" rtl="0" eaLnBrk="1" hangingPunct="1">
              <a:buFontTx/>
              <a:buNone/>
            </a:pPr>
            <a:endParaRPr lang="en-US" smtClean="0"/>
          </a:p>
          <a:p>
            <a:pPr algn="l" rtl="0"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he-IL" sz="280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he-IL" sz="2800" smtClean="0">
                <a:latin typeface="Comic Sans MS" pitchFamily="66" charset="0"/>
              </a:rPr>
              <a:t>שימו לב!!! הפועל העיקרי מופיע ללא תוספות מאחר ופועל העזר </a:t>
            </a:r>
            <a:r>
              <a:rPr lang="en-US" sz="2800" smtClean="0">
                <a:latin typeface="Comic Sans MS" pitchFamily="66" charset="0"/>
              </a:rPr>
              <a:t>do</a:t>
            </a:r>
            <a:r>
              <a:rPr lang="he-IL" sz="2800" smtClean="0">
                <a:latin typeface="Comic Sans MS" pitchFamily="66" charset="0"/>
              </a:rPr>
              <a:t> כבר קיבל את התוספת </a:t>
            </a:r>
            <a:r>
              <a:rPr lang="en-US" sz="2800" smtClean="0">
                <a:latin typeface="Comic Sans MS" pitchFamily="66" charset="0"/>
              </a:rPr>
              <a:t> (do -</a:t>
            </a:r>
            <a:r>
              <a:rPr lang="en-US" sz="2800" smtClean="0">
                <a:latin typeface="Comic Sans MS" pitchFamily="66" charset="0"/>
                <a:sym typeface="Wingdings" pitchFamily="2" charset="2"/>
              </a:rPr>
              <a:t> do</a:t>
            </a:r>
            <a:r>
              <a:rPr lang="en-US" sz="2800" smtClean="0">
                <a:solidFill>
                  <a:srgbClr val="29DF0B"/>
                </a:solidFill>
                <a:latin typeface="Comic Sans MS" pitchFamily="66" charset="0"/>
                <a:sym typeface="Wingdings" pitchFamily="2" charset="2"/>
              </a:rPr>
              <a:t>es</a:t>
            </a:r>
            <a:r>
              <a:rPr lang="en-US" sz="2800" smtClean="0">
                <a:latin typeface="Comic Sans MS" pitchFamily="66" charset="0"/>
              </a:rPr>
              <a:t>) es</a:t>
            </a:r>
            <a:r>
              <a:rPr lang="he-IL" sz="2800" smtClean="0">
                <a:latin typeface="Comic Sans MS" pitchFamily="66" charset="0"/>
              </a:rPr>
              <a:t>. וכך נזכור: </a:t>
            </a:r>
            <a:r>
              <a:rPr lang="he-IL" sz="2800" u="sng" smtClean="0">
                <a:latin typeface="Comic Sans MS" pitchFamily="66" charset="0"/>
              </a:rPr>
              <a:t>שכש- </a:t>
            </a:r>
            <a:r>
              <a:rPr lang="en-US" sz="2800" u="sng" smtClean="0">
                <a:latin typeface="Comic Sans MS" pitchFamily="66" charset="0"/>
              </a:rPr>
              <a:t>does </a:t>
            </a:r>
            <a:r>
              <a:rPr lang="he-IL" sz="2800" u="sng" smtClean="0">
                <a:latin typeface="Comic Sans MS" pitchFamily="66" charset="0"/>
              </a:rPr>
              <a:t> בסביבה הפועל נשאר "ערום".</a:t>
            </a:r>
            <a:r>
              <a:rPr lang="he-IL" sz="2800" smtClean="0">
                <a:latin typeface="Comic Sans MS" pitchFamily="66" charset="0"/>
              </a:rPr>
              <a:t> </a:t>
            </a:r>
            <a:endParaRPr lang="en-US" sz="280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endParaRPr lang="en-US" sz="2800" smtClean="0"/>
          </a:p>
          <a:p>
            <a:pPr algn="l" rtl="0" eaLnBrk="1" hangingPunct="1">
              <a:buFontTx/>
              <a:buNone/>
            </a:pPr>
            <a:endParaRPr lang="he-IL" smtClean="0"/>
          </a:p>
          <a:p>
            <a:pPr eaLnBrk="1" hangingPunct="1">
              <a:buFontTx/>
              <a:buNone/>
            </a:pPr>
            <a:endParaRPr lang="he-IL" smtClean="0"/>
          </a:p>
          <a:p>
            <a:pPr eaLnBrk="1" hangingPunct="1">
              <a:buFontTx/>
              <a:buNone/>
            </a:pPr>
            <a:endParaRPr lang="en-US" smtClean="0"/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468313" y="1700213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en-US">
                <a:latin typeface="Comic Sans MS" pitchFamily="66" charset="0"/>
              </a:rPr>
              <a:t>Does </a:t>
            </a:r>
          </a:p>
          <a:p>
            <a:pPr algn="ctr"/>
            <a:endParaRPr lang="en-US"/>
          </a:p>
        </p:txBody>
      </p:sp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2627313" y="1773238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he-IL"/>
          </a:p>
          <a:p>
            <a:pPr algn="ctr"/>
            <a:r>
              <a:rPr lang="he-IL" u="sng"/>
              <a:t>נושא </a:t>
            </a:r>
            <a:r>
              <a:rPr lang="en-US" u="sng">
                <a:latin typeface="Comic Sans MS" pitchFamily="66" charset="0"/>
              </a:rPr>
              <a:t>subject</a:t>
            </a:r>
          </a:p>
          <a:p>
            <a:pPr algn="ctr"/>
            <a:r>
              <a:rPr lang="en-US">
                <a:latin typeface="Comic Sans MS" pitchFamily="66" charset="0"/>
              </a:rPr>
              <a:t>He </a:t>
            </a:r>
          </a:p>
          <a:p>
            <a:pPr algn="ctr"/>
            <a:r>
              <a:rPr lang="en-US">
                <a:latin typeface="Comic Sans MS" pitchFamily="66" charset="0"/>
              </a:rPr>
              <a:t>She</a:t>
            </a:r>
          </a:p>
          <a:p>
            <a:pPr algn="ctr"/>
            <a:r>
              <a:rPr lang="en-US">
                <a:latin typeface="Comic Sans MS" pitchFamily="66" charset="0"/>
              </a:rPr>
              <a:t>it</a:t>
            </a:r>
          </a:p>
          <a:p>
            <a:pPr algn="ctr"/>
            <a:endParaRPr lang="en-US"/>
          </a:p>
        </p:txBody>
      </p:sp>
      <p:sp>
        <p:nvSpPr>
          <p:cNvPr id="19462" name="Rectangle 7"/>
          <p:cNvSpPr>
            <a:spLocks noChangeArrowheads="1"/>
          </p:cNvSpPr>
          <p:nvPr/>
        </p:nvSpPr>
        <p:spPr bwMode="auto">
          <a:xfrm>
            <a:off x="4787900" y="1773238"/>
            <a:ext cx="1511300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פועל </a:t>
            </a:r>
            <a:r>
              <a:rPr lang="en-US"/>
              <a:t>verb1 </a:t>
            </a:r>
          </a:p>
          <a:p>
            <a:pPr algn="ctr"/>
            <a:r>
              <a:rPr lang="he-IL"/>
              <a:t>בצורתו הבסיסית </a:t>
            </a:r>
          </a:p>
          <a:p>
            <a:pPr algn="ctr"/>
            <a:r>
              <a:rPr lang="he-IL"/>
              <a:t> כלומר "עירום"</a:t>
            </a:r>
          </a:p>
          <a:p>
            <a:pPr algn="ctr"/>
            <a:r>
              <a:rPr lang="he-IL"/>
              <a:t>וללא תוספות!</a:t>
            </a:r>
            <a:endParaRPr lang="en-US"/>
          </a:p>
        </p:txBody>
      </p:sp>
      <p:sp>
        <p:nvSpPr>
          <p:cNvPr id="19463" name="Rectangle 8"/>
          <p:cNvSpPr>
            <a:spLocks noChangeArrowheads="1"/>
          </p:cNvSpPr>
          <p:nvPr/>
        </p:nvSpPr>
        <p:spPr bwMode="auto">
          <a:xfrm>
            <a:off x="7164388" y="1844675"/>
            <a:ext cx="1439862" cy="1511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he-IL"/>
              <a:t>המשך המשפט</a:t>
            </a:r>
            <a:endParaRPr lang="en-US"/>
          </a:p>
        </p:txBody>
      </p:sp>
      <p:sp>
        <p:nvSpPr>
          <p:cNvPr id="19464" name="Rectangle 9"/>
          <p:cNvSpPr>
            <a:spLocks noChangeArrowheads="1"/>
          </p:cNvSpPr>
          <p:nvPr/>
        </p:nvSpPr>
        <p:spPr bwMode="auto">
          <a:xfrm>
            <a:off x="1331913" y="4076700"/>
            <a:ext cx="5832475" cy="5762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>
                <a:latin typeface="Comic Sans MS" pitchFamily="66" charset="0"/>
              </a:rPr>
              <a:t>Does she swim in the sea?</a:t>
            </a:r>
          </a:p>
        </p:txBody>
      </p:sp>
      <p:sp>
        <p:nvSpPr>
          <p:cNvPr id="19465" name="AutoShape 10"/>
          <p:cNvSpPr>
            <a:spLocks noChangeArrowheads="1"/>
          </p:cNvSpPr>
          <p:nvPr/>
        </p:nvSpPr>
        <p:spPr bwMode="auto">
          <a:xfrm rot="2365445" flipH="1">
            <a:off x="6443663" y="2565400"/>
            <a:ext cx="576262" cy="1728788"/>
          </a:xfrm>
          <a:prstGeom prst="downArrow">
            <a:avLst>
              <a:gd name="adj1" fmla="val 50000"/>
              <a:gd name="adj2" fmla="val 75000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9466" name="AutoShape 11"/>
          <p:cNvSpPr>
            <a:spLocks noChangeArrowheads="1"/>
          </p:cNvSpPr>
          <p:nvPr/>
        </p:nvSpPr>
        <p:spPr bwMode="auto">
          <a:xfrm rot="1744555">
            <a:off x="4427538" y="3068638"/>
            <a:ext cx="428625" cy="1209675"/>
          </a:xfrm>
          <a:prstGeom prst="downArrow">
            <a:avLst>
              <a:gd name="adj1" fmla="val 50000"/>
              <a:gd name="adj2" fmla="val 70556"/>
            </a:avLst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9467" name="AutoShape 12"/>
          <p:cNvSpPr>
            <a:spLocks noChangeArrowheads="1"/>
          </p:cNvSpPr>
          <p:nvPr/>
        </p:nvSpPr>
        <p:spPr bwMode="auto">
          <a:xfrm rot="759904">
            <a:off x="3348038" y="3068638"/>
            <a:ext cx="504825" cy="1152525"/>
          </a:xfrm>
          <a:prstGeom prst="downArrow">
            <a:avLst>
              <a:gd name="adj1" fmla="val 50000"/>
              <a:gd name="adj2" fmla="val 57075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  <p:sp>
        <p:nvSpPr>
          <p:cNvPr id="19468" name="AutoShape 13"/>
          <p:cNvSpPr>
            <a:spLocks noChangeArrowheads="1"/>
          </p:cNvSpPr>
          <p:nvPr/>
        </p:nvSpPr>
        <p:spPr bwMode="auto">
          <a:xfrm rot="-2072419">
            <a:off x="1908175" y="2852738"/>
            <a:ext cx="504825" cy="1439862"/>
          </a:xfrm>
          <a:prstGeom prst="downArrow">
            <a:avLst>
              <a:gd name="adj1" fmla="val 50000"/>
              <a:gd name="adj2" fmla="val 71305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he-IL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e-IL" sz="4000" u="sng" smtClean="0">
                <a:solidFill>
                  <a:srgbClr val="00CC00"/>
                </a:solidFill>
              </a:rPr>
              <a:t>ועכשיו בואו נתרגל:</a:t>
            </a:r>
            <a:br>
              <a:rPr lang="he-IL" sz="4000" u="sng" smtClean="0">
                <a:solidFill>
                  <a:srgbClr val="00CC00"/>
                </a:solidFill>
              </a:rPr>
            </a:br>
            <a:r>
              <a:rPr lang="he-IL" sz="4000" u="sng" smtClean="0">
                <a:solidFill>
                  <a:srgbClr val="00CC00"/>
                </a:solidFill>
              </a:rPr>
              <a:t>תרגול 3 </a:t>
            </a:r>
            <a:endParaRPr lang="en-US" sz="4000" u="sng" smtClean="0">
              <a:solidFill>
                <a:srgbClr val="00CC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______your teacher ______(give) a lot of homework?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______he ______(help) his father at home?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______animals ______(speak) in water? 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_______mother _____(buy) bread every day?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_______Avi and Shir ______(like) video games?</a:t>
            </a:r>
          </a:p>
          <a:p>
            <a:pPr marL="609600" indent="-609600" algn="l" rtl="0" eaLnBrk="1" hangingPunct="1">
              <a:buFontTx/>
              <a:buAutoNum type="arabicPeriod"/>
            </a:pPr>
            <a:r>
              <a:rPr lang="en-US" sz="2800" smtClean="0"/>
              <a:t>_______ they ______ (study) on Saturday? </a:t>
            </a:r>
          </a:p>
        </p:txBody>
      </p:sp>
      <p:pic>
        <p:nvPicPr>
          <p:cNvPr id="20484" name="Picture 4" descr="fair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260350"/>
            <a:ext cx="1511300" cy="142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he-IL" sz="3200" u="sng" smtClean="0">
                <a:solidFill>
                  <a:srgbClr val="00CC00"/>
                </a:solidFill>
              </a:rPr>
              <a:t>ועכשיו... בואו נתרגל את כל מה שלמדנו: חיוב, שלילה ושאלה. תרגול 4</a:t>
            </a:r>
            <a:endParaRPr lang="en-US" sz="3200" u="sng" smtClean="0">
              <a:solidFill>
                <a:srgbClr val="00CC0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507413" cy="5041900"/>
          </a:xfrm>
        </p:spPr>
        <p:txBody>
          <a:bodyPr/>
          <a:lstStyle/>
          <a:p>
            <a:pPr marL="609600" indent="-609600" algn="l" rtl="0" eaLnBrk="1" hangingPunct="1">
              <a:lnSpc>
                <a:spcPct val="80000"/>
              </a:lnSpc>
              <a:buFontTx/>
              <a:buAutoNum type="alphaUcPeriod"/>
            </a:pPr>
            <a:r>
              <a:rPr lang="en-US" sz="2400" smtClean="0"/>
              <a:t>I (1)______(like) to spend my evenings at home. All my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family (2)______(sit) together in the living room. We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(3)______(drink) tea but we (4)______(not drink) coffee.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My brother (5)_______(not watch) TV because he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(6)_______(tell) us interesting stories.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B.    A: (1)______you ______(go) to the beach in the summer?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B: yes I do. I usually (2)_______(sit) on the warm sand.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A: (3)______ you ______(swim) in the sea?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B: yes, I (4)______(love) to swim.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A: (5)_______your little brother _______(swim) with you?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 B: no, he (6)___________(not know) how to swim. 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      </a:t>
            </a:r>
          </a:p>
          <a:p>
            <a:pPr marL="609600" indent="-609600" algn="l" rtl="0" eaLnBrk="1" hangingPunct="1">
              <a:lnSpc>
                <a:spcPct val="80000"/>
              </a:lnSpc>
            </a:pPr>
            <a:endParaRPr lang="en-US" sz="24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e-IL" u="sng" smtClean="0">
                <a:solidFill>
                  <a:srgbClr val="00CC00"/>
                </a:solidFill>
              </a:rPr>
              <a:t>פתרונות לתרגולים</a:t>
            </a:r>
            <a:endParaRPr lang="en-US" u="sng" smtClean="0">
              <a:solidFill>
                <a:srgbClr val="00CC0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525621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he-IL" sz="2400" u="sng" smtClean="0">
                <a:solidFill>
                  <a:srgbClr val="29DF0B"/>
                </a:solidFill>
              </a:rPr>
              <a:t>תרגול 1:</a:t>
            </a:r>
            <a:r>
              <a:rPr lang="he-IL" sz="2400" smtClean="0"/>
              <a:t>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go      2. listen    3. sleeps   4. comes up  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5. play  6. study    7. watch    8. fly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he-IL" sz="2400" u="sng" smtClean="0">
                <a:solidFill>
                  <a:srgbClr val="29DF0B"/>
                </a:solidFill>
              </a:rPr>
              <a:t>תרגול 2:</a:t>
            </a:r>
            <a:r>
              <a:rPr lang="he-IL" sz="2400" smtClean="0"/>
              <a:t>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don’t go  2. doesn’t read   3. don’t dance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4. doesn’t wear   5. don’t like   6. doesn’t sing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he-IL" sz="2400" u="sng" smtClean="0">
                <a:solidFill>
                  <a:srgbClr val="29DF0B"/>
                </a:solidFill>
              </a:rPr>
              <a:t>תרגול 3:</a:t>
            </a:r>
            <a:r>
              <a:rPr lang="he-IL" sz="2400" smtClean="0"/>
              <a:t>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smtClean="0"/>
              <a:t>Does…give   2. Does…help   3. Do…speak  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4. Does…buy      5. Do…like        6. Do…study</a:t>
            </a:r>
            <a:endParaRPr lang="he-IL" sz="240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he-IL" sz="2400" u="sng" smtClean="0">
                <a:solidFill>
                  <a:srgbClr val="29DF0B"/>
                </a:solidFill>
              </a:rPr>
              <a:t>תרגול 4:</a:t>
            </a:r>
            <a:r>
              <a:rPr lang="he-IL" sz="2400" smtClean="0"/>
              <a:t> 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A: 1. like   2. sit   3. drink   4. don’t drink   5. doesn’t watch   6. tells</a:t>
            </a:r>
          </a:p>
          <a:p>
            <a:pPr marL="609600" indent="-609600" algn="l" rtl="0" eaLnBrk="1" hangingPunct="1">
              <a:lnSpc>
                <a:spcPct val="80000"/>
              </a:lnSpc>
              <a:buFontTx/>
              <a:buNone/>
            </a:pPr>
            <a:r>
              <a:rPr lang="en-US" sz="2400" smtClean="0"/>
              <a:t>B: 1. Do..go   2. sit    3. Do…swim   4. love   5. Does…swim   6. doesn’t know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oposal">
  <a:themeElements>
    <a:clrScheme name="Proposal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Propos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posal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osal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osal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398</TotalTime>
  <Words>1211</Words>
  <Application>Microsoft Office PowerPoint</Application>
  <PresentationFormat>‫הצגה על המסך (4:3)</PresentationFormat>
  <Paragraphs>235</Paragraphs>
  <Slides>17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17</vt:i4>
      </vt:variant>
    </vt:vector>
  </HeadingPairs>
  <TitlesOfParts>
    <vt:vector size="24" baseType="lpstr">
      <vt:lpstr>Arial</vt:lpstr>
      <vt:lpstr>Wingdings</vt:lpstr>
      <vt:lpstr>Calibri</vt:lpstr>
      <vt:lpstr>Comic Sans MS</vt:lpstr>
      <vt:lpstr>Proposal</vt:lpstr>
      <vt:lpstr>Crayons</vt:lpstr>
      <vt:lpstr>עיצוב ברירת מחדל</vt:lpstr>
      <vt:lpstr>Present simple הווה פשוט</vt:lpstr>
      <vt:lpstr>Present simple</vt:lpstr>
      <vt:lpstr>ביטויי זמן אופייניים time expressions </vt:lpstr>
      <vt:lpstr>מבנה המשפט</vt:lpstr>
      <vt:lpstr> משפט חיובי נתחיל עם קבוצה 1:</vt:lpstr>
      <vt:lpstr>קבוצה 2:</vt:lpstr>
      <vt:lpstr>שימו לב:</vt:lpstr>
      <vt:lpstr>כללי איות spelling rules</vt:lpstr>
      <vt:lpstr>ועכשיו בואו נתרגל: תרגול 1</vt:lpstr>
      <vt:lpstr>צורת השלילה  Negative form</vt:lpstr>
      <vt:lpstr>ועבור קבוצה 2 נקבל:</vt:lpstr>
      <vt:lpstr>ועכשיו בואו נתרגל: תרגול 2 </vt:lpstr>
      <vt:lpstr>צורת השאלה (שאלות כן ולא)  questions form</vt:lpstr>
      <vt:lpstr>ועבור קבוצה 2 נקבל:</vt:lpstr>
      <vt:lpstr>ועכשיו בואו נתרגל: תרגול 3 </vt:lpstr>
      <vt:lpstr>ועכשיו... בואו נתרגל את כל מה שלמדנו: חיוב, שלילה ושאלה. תרגול 4</vt:lpstr>
      <vt:lpstr>פתרונות לתרגולים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simple הווה פשוט</dc:title>
  <dc:creator>noa weiller</dc:creator>
  <cp:lastModifiedBy>בית ספר אלמוגים</cp:lastModifiedBy>
  <cp:revision>22</cp:revision>
  <cp:lastPrinted>2010-02-23T18:44:49Z</cp:lastPrinted>
  <dcterms:created xsi:type="dcterms:W3CDTF">2009-08-06T14:11:27Z</dcterms:created>
  <dcterms:modified xsi:type="dcterms:W3CDTF">2011-03-17T09:33:07Z</dcterms:modified>
</cp:coreProperties>
</file>